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58"/>
  </p:notesMasterIdLst>
  <p:sldIdLst>
    <p:sldId id="256" r:id="rId2"/>
    <p:sldId id="392" r:id="rId3"/>
    <p:sldId id="323" r:id="rId4"/>
    <p:sldId id="258" r:id="rId5"/>
    <p:sldId id="259" r:id="rId6"/>
    <p:sldId id="377" r:id="rId7"/>
    <p:sldId id="260" r:id="rId8"/>
    <p:sldId id="261" r:id="rId9"/>
    <p:sldId id="262" r:id="rId10"/>
    <p:sldId id="378" r:id="rId11"/>
    <p:sldId id="263" r:id="rId12"/>
    <p:sldId id="379" r:id="rId13"/>
    <p:sldId id="264" r:id="rId14"/>
    <p:sldId id="277" r:id="rId15"/>
    <p:sldId id="324" r:id="rId16"/>
    <p:sldId id="268" r:id="rId17"/>
    <p:sldId id="393" r:id="rId18"/>
    <p:sldId id="273" r:id="rId19"/>
    <p:sldId id="274" r:id="rId20"/>
    <p:sldId id="394" r:id="rId21"/>
    <p:sldId id="275" r:id="rId22"/>
    <p:sldId id="278" r:id="rId23"/>
    <p:sldId id="294" r:id="rId24"/>
    <p:sldId id="295" r:id="rId25"/>
    <p:sldId id="298" r:id="rId26"/>
    <p:sldId id="380" r:id="rId27"/>
    <p:sldId id="301" r:id="rId28"/>
    <p:sldId id="381" r:id="rId29"/>
    <p:sldId id="302" r:id="rId30"/>
    <p:sldId id="303" r:id="rId31"/>
    <p:sldId id="304" r:id="rId32"/>
    <p:sldId id="376" r:id="rId33"/>
    <p:sldId id="325" r:id="rId34"/>
    <p:sldId id="368" r:id="rId35"/>
    <p:sldId id="382" r:id="rId36"/>
    <p:sldId id="383" r:id="rId37"/>
    <p:sldId id="384" r:id="rId38"/>
    <p:sldId id="373" r:id="rId39"/>
    <p:sldId id="385" r:id="rId40"/>
    <p:sldId id="386" r:id="rId41"/>
    <p:sldId id="387" r:id="rId42"/>
    <p:sldId id="374" r:id="rId43"/>
    <p:sldId id="284" r:id="rId44"/>
    <p:sldId id="308" r:id="rId45"/>
    <p:sldId id="309" r:id="rId46"/>
    <p:sldId id="310" r:id="rId47"/>
    <p:sldId id="388" r:id="rId48"/>
    <p:sldId id="389" r:id="rId49"/>
    <p:sldId id="312" r:id="rId50"/>
    <p:sldId id="315" r:id="rId51"/>
    <p:sldId id="313" r:id="rId52"/>
    <p:sldId id="390" r:id="rId53"/>
    <p:sldId id="391" r:id="rId54"/>
    <p:sldId id="317" r:id="rId55"/>
    <p:sldId id="318" r:id="rId56"/>
    <p:sldId id="322" r:id="rId5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CELENTANO" initials="CC" lastIdx="2" clrIdx="0">
    <p:extLst>
      <p:ext uri="{19B8F6BF-5375-455C-9EA6-DF929625EA0E}">
        <p15:presenceInfo xmlns:p15="http://schemas.microsoft.com/office/powerpoint/2012/main" userId="CHRISTIAN CELENT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C0E0E"/>
    <a:srgbClr val="7E0000"/>
    <a:srgbClr val="2F3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92" autoAdjust="0"/>
    <p:restoredTop sz="94854" autoAdjust="0"/>
  </p:normalViewPr>
  <p:slideViewPr>
    <p:cSldViewPr snapToGrid="0">
      <p:cViewPr varScale="1">
        <p:scale>
          <a:sx n="113" d="100"/>
          <a:sy n="113" d="100"/>
        </p:scale>
        <p:origin x="14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1T20:54:51.43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1T23:52:31.484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4481D-B2D9-45C0-9627-6F056394371E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4782F-883F-4148-800C-ADB4010174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91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207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2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93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2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01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24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35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257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66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02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34AF31-B546-404F-99B8-DAF0AFB0F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FAE17A-835B-4A19-80E8-ADCB316BA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CB5135-E9AB-482F-9641-9BB64D57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AE7046-16CC-4923-B7AD-1E47DFB6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67DA39-FE54-439F-BBED-AFED098E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26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02524-6CF5-47CA-8EA7-0F6874FA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1AB0BC-C449-47B9-BA11-658F70B21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50FB64-F0B5-408C-9F98-154C4179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BE273E-FD9F-4267-88B8-AF74E1C4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36D988-3336-44A2-B7C7-3D144EFA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2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259F063-A374-4F73-BE8A-3E05EBFC8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4B1D0E-F758-4AB8-8AEF-678201952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7BADF1-A132-4D75-B2A3-17334F2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F5262E-8348-4829-82A0-DE5EC3FA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0E6EB6-F50D-4448-8993-6AEE0BAC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138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577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98B81-91E3-4861-A739-D4D6D7BC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63B4FB-1C91-4DD2-9009-909CC5F0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39DACB-9392-4CD7-A3E4-93806FD2C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BA037F-9ED4-4E02-A9BF-12B21884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916049-F276-41CD-871C-BF537D51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5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98039D-39B5-40E5-B999-2465180EC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D2E6D2-D8A6-4863-9DA2-0034543EC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048F34-C69D-4733-BB01-D7924C81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12A0B8-9759-4B61-84A3-F4DD1592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DBF124-6B62-4288-BCE6-E342BD95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34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16391-2B15-4214-9F4E-7DBB706D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3AE48B-D990-4776-AE39-A8373DEB1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92643B-10A3-4028-949C-57C90704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2D1B98D-835E-4C04-9E33-5D7EECAC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7A5686-1C47-4507-AC37-AFBA8193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66A609-3031-4840-AE3B-081276F6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916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9ED0CE-90D6-49D9-87F5-5533F370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0F6D72-B919-4B22-B7A5-47450CB1A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C1A391-B3C7-42DE-8025-D76344F72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0DAC4F-4FD7-4846-B174-3D2BFB7A2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A512CA7-9E96-4167-8F8B-C8EC2E4DE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3DFB2D-7C5E-494A-8665-EB6ABF04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030C5F-B26D-48C0-9BAD-2B20B259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866D489-994A-4F80-90EC-902CD73F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306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A8F290-F7A1-47F2-B6EB-A7DDE5C2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26C84DA-64FE-49CF-9F61-8BDB1B6C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E5790D-0F3C-495B-85B7-D570EC73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BEAE97-63FF-491F-89BF-B984A752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8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DF4DF24-9F02-4267-9588-0D7E682D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4B85897-2293-456C-BECA-EF098645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B34FCF-AEA7-47A7-94B3-15FE11DB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26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96FF4-C1C1-4927-977C-9439C55C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2E37AD-AA2D-4518-B9FC-D7245FFE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205922-2EB0-4906-AFAB-5F0960372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C20DED-DC25-462F-A382-DD163A19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D1C645-354F-4A3D-B2D2-B86CEAC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ECFEFF-E896-49EC-B077-71B1EB1A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012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6667E-B0C7-4B55-BF5E-4B35A8D7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88F9E21-2E3D-4F06-B1EE-A551E2F68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E8E737-8742-474B-9A0D-4334C7E20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710A175-F550-4E09-B349-9B98A447E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E07BBE-FDFD-4280-A31D-9D9F10A8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6F9680-9296-4E63-A527-71BC7221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0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AA76F6-911C-4579-9BBD-31886F12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F8C1C7-9051-45CE-B7B6-57881D40F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1CB9AB-7551-47D1-8A44-0EEA5169C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3B02B6-3A10-42F3-B0E3-46766618F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97E0B1-D085-4AD9-A291-8FE9501C6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558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1.png"/><Relationship Id="rId7" Type="http://schemas.openxmlformats.org/officeDocument/2006/relationships/hyperlink" Target="https://www.google.it/imgres?imgurl=https%3A%2F%2Fupload.wikimedia.org%2Fwikipedia%2Fcommons%2Fthumb%2Fa%2Fa1%2FAJAX_logo_by_gengns.svg%2F1200px-AJAX_logo_by_gengns.svg.png&amp;imgrefurl=https%3A%2F%2Fcommons.wikimedia.org%2Fwiki%2FFile%3AAJAX_logo_by_gengns.svg&amp;tbnid=z84Elyq_j7RvUM&amp;vet=12ahUKEwifueqR5snuAhXI0aQKHRqdBFkQMygAegUIARCsAQ..i&amp;docid=Gtix-GsHoVNgdM&amp;w=1200&amp;h=576&amp;q=ajax%20programming%20logo&amp;ved=2ahUKEwifueqR5snuAhXI0aQKHRqdBFkQMygAegUIARCsAQ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E31AFF-123F-4FCC-B8E7-0E6A9F8C6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2189" y="412750"/>
            <a:ext cx="5581650" cy="3382289"/>
          </a:xfrm>
        </p:spPr>
        <p:txBody>
          <a:bodyPr anchor="b">
            <a:normAutofit/>
          </a:bodyPr>
          <a:lstStyle/>
          <a:p>
            <a:pPr algn="l"/>
            <a:r>
              <a:rPr lang="it-IT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NaFella</a:t>
            </a:r>
            <a:br>
              <a:rPr lang="it-IT" dirty="0">
                <a:latin typeface="Algerian" panose="04020705040A02060702" pitchFamily="82" charset="0"/>
              </a:rPr>
            </a:br>
            <a:endParaRPr lang="it-IT" dirty="0">
              <a:latin typeface="Algerian" panose="04020705040A02060702" pitchFamily="8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722C69-1C7B-4D4F-BBBF-A42582DC6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2189" y="4408779"/>
            <a:ext cx="5219791" cy="1711802"/>
          </a:xfrm>
        </p:spPr>
        <p:txBody>
          <a:bodyPr anchor="t">
            <a:normAutofit/>
          </a:bodyPr>
          <a:lstStyle/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Laurea Informatica </a:t>
            </a:r>
          </a:p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Progetto di Ingegneria del Software</a:t>
            </a:r>
          </a:p>
          <a:p>
            <a:pPr algn="ctr"/>
            <a:endParaRPr lang="it-IT" sz="2000" cap="none" dirty="0">
              <a:latin typeface="Century Schoolbook" panose="02040604050505020304" pitchFamily="18" charset="0"/>
            </a:endParaRPr>
          </a:p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Anno accademico 2020/2021</a:t>
            </a:r>
          </a:p>
          <a:p>
            <a:pPr algn="ctr"/>
            <a:endParaRPr lang="it-IT" sz="2000" cap="none" dirty="0">
              <a:latin typeface="Century Schoolbook" panose="020406040505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39FD84A-DE12-4A95-8FF8-298FB5400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474104"/>
            <a:ext cx="1038692" cy="128673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A8195EE-C908-49B4-B129-9729BA9F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0" y="1186258"/>
            <a:ext cx="4638212" cy="3931215"/>
          </a:xfrm>
          <a:prstGeom prst="rect">
            <a:avLst/>
          </a:prstGeom>
          <a:effectLst>
            <a:softEdge rad="1270000"/>
          </a:effectLst>
          <a:scene3d>
            <a:camera prst="orthographicFront"/>
            <a:lightRig rig="threePt" dir="t"/>
          </a:scene3d>
          <a:sp3d prstMaterial="matte">
            <a:bevelT/>
          </a:sp3d>
        </p:spPr>
      </p:pic>
    </p:spTree>
    <p:extLst>
      <p:ext uri="{BB962C8B-B14F-4D97-AF65-F5344CB8AC3E}">
        <p14:creationId xmlns:p14="http://schemas.microsoft.com/office/powerpoint/2010/main" val="80392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Requisiti Funzionali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147CCB7-A9B5-435A-BBC0-28C193A7F601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8D5BC05-327B-456C-9740-461EDCEDADD2}"/>
              </a:ext>
            </a:extLst>
          </p:cNvPr>
          <p:cNvSpPr txBox="1"/>
          <p:nvPr/>
        </p:nvSpPr>
        <p:spPr>
          <a:xfrm>
            <a:off x="762000" y="1578506"/>
            <a:ext cx="609456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L’utente non registrato </a:t>
            </a: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potrà: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 – Registrazione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2 - </a:t>
            </a:r>
            <a:r>
              <a:rPr lang="it-IT" sz="1200" kern="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prodotti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3 - Visualizzare informazioni relative ai singoli prodotti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4 - Visualizzazione carrello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5 - </a:t>
            </a:r>
            <a:r>
              <a:rPr lang="it-IT" sz="1200" kern="5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Aggiunta prodotto al carrello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6 - Rimuovere un prodotto dal carrello</a:t>
            </a:r>
          </a:p>
          <a:p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r>
              <a:rPr lang="it-IT" sz="12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L’utente registrato </a:t>
            </a: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potrà: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7 - Login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8 - Logout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2 - </a:t>
            </a:r>
            <a:r>
              <a:rPr lang="it-IT" sz="1200" kern="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prodotti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3 - </a:t>
            </a:r>
            <a:r>
              <a:rPr lang="it-IT" sz="1200" kern="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Visualizzare le informazioni relative ai singoli prodotti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4 - Visualizzazione carrello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5 - </a:t>
            </a:r>
            <a:r>
              <a:rPr lang="it-IT" sz="1200" kern="5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Aggiunta prodotto al carrello</a:t>
            </a:r>
            <a:endParaRPr lang="it-IT" sz="1200" kern="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6 - Rimuovere un prodotto dal carrello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9 - </a:t>
            </a:r>
            <a:r>
              <a:rPr lang="it-IT" sz="1200" kern="5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Acquisto prodotto aggiunto al carrello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10 - Visualizzare Area Personale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11 - Visualizzazione indirizzi profilo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12 - Inserimento indirizzo di spedizione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13 - Modifica indirizzo di spedizione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14 – Rimozione indirizzo di spedizione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15 - Visualizza ordini associati al profilo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16 - Cancellare ordine </a:t>
            </a:r>
          </a:p>
          <a:p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r>
              <a:rPr lang="it-IT" sz="1200" b="1" i="1" kern="50" spc="25" dirty="0">
                <a:effectLst/>
                <a:latin typeface="Calibri" panose="020F0502020204030204" pitchFamily="34" charset="0"/>
                <a:ea typeface="Lucida Sans Unicode" panose="020B0602030504020204" pitchFamily="34" charset="0"/>
              </a:rPr>
              <a:t> 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B5A12FA-BAF6-407E-AD22-E35719F2C6ED}"/>
              </a:ext>
            </a:extLst>
          </p:cNvPr>
          <p:cNvSpPr txBox="1"/>
          <p:nvPr/>
        </p:nvSpPr>
        <p:spPr>
          <a:xfrm>
            <a:off x="6776656" y="1485521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+mn-cs"/>
              </a:rPr>
              <a:t>Il gestore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+mn-cs"/>
              </a:rPr>
              <a:t>potrà: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7 - Login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8 - Logout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17 -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lista utenti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18 -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Rimozione utente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19 -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Inserire prodotto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20 -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info relative agli ordini totali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21 -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operazioni relative ad un singolo ordine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22 -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Accettazione ordine tramite tracking code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23 -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lista prodotti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24 -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Modifica prodotto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25 -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Rimozione prodotto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086163-A0E3-47DD-88CD-0B964D1D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33" y="471379"/>
            <a:ext cx="9052007" cy="1280890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Requisiti Funzionali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2F1F5DF-753E-4C51-AC40-0B3B8AFC5159}"/>
              </a:ext>
            </a:extLst>
          </p:cNvPr>
          <p:cNvCxnSpPr>
            <a:cxnSpLocks/>
          </p:cNvCxnSpPr>
          <p:nvPr/>
        </p:nvCxnSpPr>
        <p:spPr>
          <a:xfrm>
            <a:off x="102460" y="1410894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Pentagon 3">
            <a:extLst>
              <a:ext uri="{FF2B5EF4-FFF2-40B4-BE49-F238E27FC236}">
                <a16:creationId xmlns:a16="http://schemas.microsoft.com/office/drawing/2014/main" id="{DA41523B-2ED5-4142-B8AF-64649204DA8D}"/>
              </a:ext>
            </a:extLst>
          </p:cNvPr>
          <p:cNvSpPr/>
          <p:nvPr/>
        </p:nvSpPr>
        <p:spPr>
          <a:xfrm rot="5400000">
            <a:off x="3099395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B73A380C-744B-46D5-ADC8-5A9690E7FC24}"/>
              </a:ext>
            </a:extLst>
          </p:cNvPr>
          <p:cNvSpPr/>
          <p:nvPr/>
        </p:nvSpPr>
        <p:spPr>
          <a:xfrm rot="18900000">
            <a:off x="5241331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BE6F66-68E0-49C5-9F51-041C617EB498}"/>
              </a:ext>
            </a:extLst>
          </p:cNvPr>
          <p:cNvSpPr txBox="1"/>
          <p:nvPr/>
        </p:nvSpPr>
        <p:spPr>
          <a:xfrm>
            <a:off x="1573837" y="1532716"/>
            <a:ext cx="36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Autenticazione</a:t>
            </a:r>
          </a:p>
        </p:txBody>
      </p:sp>
      <p:sp>
        <p:nvSpPr>
          <p:cNvPr id="49" name="Pentagon 3">
            <a:extLst>
              <a:ext uri="{FF2B5EF4-FFF2-40B4-BE49-F238E27FC236}">
                <a16:creationId xmlns:a16="http://schemas.microsoft.com/office/drawing/2014/main" id="{C2391730-CCE4-4AF4-A525-0CCA579B7FD6}"/>
              </a:ext>
            </a:extLst>
          </p:cNvPr>
          <p:cNvSpPr/>
          <p:nvPr/>
        </p:nvSpPr>
        <p:spPr>
          <a:xfrm rot="5400000">
            <a:off x="3099395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1" name="Rounded Rectangle 6">
            <a:extLst>
              <a:ext uri="{FF2B5EF4-FFF2-40B4-BE49-F238E27FC236}">
                <a16:creationId xmlns:a16="http://schemas.microsoft.com/office/drawing/2014/main" id="{5FF74B46-46CC-4CED-9353-CB1F267CADDD}"/>
              </a:ext>
            </a:extLst>
          </p:cNvPr>
          <p:cNvSpPr/>
          <p:nvPr/>
        </p:nvSpPr>
        <p:spPr>
          <a:xfrm rot="18900000">
            <a:off x="5241331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B8614A9-44EC-486F-B793-94BC70E70C87}"/>
              </a:ext>
            </a:extLst>
          </p:cNvPr>
          <p:cNvSpPr txBox="1"/>
          <p:nvPr/>
        </p:nvSpPr>
        <p:spPr>
          <a:xfrm>
            <a:off x="1573837" y="2675156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Profilo</a:t>
            </a:r>
          </a:p>
        </p:txBody>
      </p:sp>
      <p:sp>
        <p:nvSpPr>
          <p:cNvPr id="54" name="Pentagon 3">
            <a:extLst>
              <a:ext uri="{FF2B5EF4-FFF2-40B4-BE49-F238E27FC236}">
                <a16:creationId xmlns:a16="http://schemas.microsoft.com/office/drawing/2014/main" id="{E4188451-32CC-47C7-A13A-0BC0691AB680}"/>
              </a:ext>
            </a:extLst>
          </p:cNvPr>
          <p:cNvSpPr/>
          <p:nvPr/>
        </p:nvSpPr>
        <p:spPr>
          <a:xfrm rot="5400000">
            <a:off x="2928322" y="2205008"/>
            <a:ext cx="1289252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6" name="Rounded Rectangle 6">
            <a:extLst>
              <a:ext uri="{FF2B5EF4-FFF2-40B4-BE49-F238E27FC236}">
                <a16:creationId xmlns:a16="http://schemas.microsoft.com/office/drawing/2014/main" id="{DCF889F2-CF73-4B98-9618-E0448DB640B6}"/>
              </a:ext>
            </a:extLst>
          </p:cNvPr>
          <p:cNvSpPr/>
          <p:nvPr/>
        </p:nvSpPr>
        <p:spPr>
          <a:xfrm rot="18900000">
            <a:off x="5236785" y="4172875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8370791-9D3B-4F2C-8CD7-78BB3B139377}"/>
              </a:ext>
            </a:extLst>
          </p:cNvPr>
          <p:cNvSpPr txBox="1"/>
          <p:nvPr/>
        </p:nvSpPr>
        <p:spPr>
          <a:xfrm>
            <a:off x="1743960" y="3952240"/>
            <a:ext cx="3235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Prodotti</a:t>
            </a:r>
          </a:p>
        </p:txBody>
      </p:sp>
      <p:sp>
        <p:nvSpPr>
          <p:cNvPr id="59" name="Pentagon 3">
            <a:extLst>
              <a:ext uri="{FF2B5EF4-FFF2-40B4-BE49-F238E27FC236}">
                <a16:creationId xmlns:a16="http://schemas.microsoft.com/office/drawing/2014/main" id="{B1EDFF0A-C94A-4E10-A1D1-ADDFFC9E67A2}"/>
              </a:ext>
            </a:extLst>
          </p:cNvPr>
          <p:cNvSpPr/>
          <p:nvPr/>
        </p:nvSpPr>
        <p:spPr>
          <a:xfrm rot="5400000">
            <a:off x="8142274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0" name="Rounded Rectangle 6">
            <a:extLst>
              <a:ext uri="{FF2B5EF4-FFF2-40B4-BE49-F238E27FC236}">
                <a16:creationId xmlns:a16="http://schemas.microsoft.com/office/drawing/2014/main" id="{166B67A8-99CC-4216-A7CD-67433C182135}"/>
              </a:ext>
            </a:extLst>
          </p:cNvPr>
          <p:cNvSpPr/>
          <p:nvPr/>
        </p:nvSpPr>
        <p:spPr>
          <a:xfrm rot="18900000">
            <a:off x="10284210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2277EB6-F1F2-40BD-8BFE-E653C407BCD6}"/>
              </a:ext>
            </a:extLst>
          </p:cNvPr>
          <p:cNvSpPr txBox="1"/>
          <p:nvPr/>
        </p:nvSpPr>
        <p:spPr>
          <a:xfrm>
            <a:off x="6317736" y="1630148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Carrello</a:t>
            </a:r>
          </a:p>
        </p:txBody>
      </p:sp>
      <p:sp>
        <p:nvSpPr>
          <p:cNvPr id="63" name="Pentagon 3">
            <a:extLst>
              <a:ext uri="{FF2B5EF4-FFF2-40B4-BE49-F238E27FC236}">
                <a16:creationId xmlns:a16="http://schemas.microsoft.com/office/drawing/2014/main" id="{FCEAA7DF-A795-471D-8097-C9E124DB7F56}"/>
              </a:ext>
            </a:extLst>
          </p:cNvPr>
          <p:cNvSpPr/>
          <p:nvPr/>
        </p:nvSpPr>
        <p:spPr>
          <a:xfrm rot="5400000">
            <a:off x="8142274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4" name="Rounded Rectangle 6">
            <a:extLst>
              <a:ext uri="{FF2B5EF4-FFF2-40B4-BE49-F238E27FC236}">
                <a16:creationId xmlns:a16="http://schemas.microsoft.com/office/drawing/2014/main" id="{4546D073-FED0-44B8-B2A7-06461CDB4177}"/>
              </a:ext>
            </a:extLst>
          </p:cNvPr>
          <p:cNvSpPr/>
          <p:nvPr/>
        </p:nvSpPr>
        <p:spPr>
          <a:xfrm rot="18900000">
            <a:off x="10273726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01768B6D-AC55-47E8-A23A-8B7E74786249}"/>
              </a:ext>
            </a:extLst>
          </p:cNvPr>
          <p:cNvSpPr txBox="1"/>
          <p:nvPr/>
        </p:nvSpPr>
        <p:spPr>
          <a:xfrm>
            <a:off x="6317736" y="2769016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Clienti</a:t>
            </a:r>
          </a:p>
        </p:txBody>
      </p:sp>
      <p:sp>
        <p:nvSpPr>
          <p:cNvPr id="67" name="Pentagon 3">
            <a:extLst>
              <a:ext uri="{FF2B5EF4-FFF2-40B4-BE49-F238E27FC236}">
                <a16:creationId xmlns:a16="http://schemas.microsoft.com/office/drawing/2014/main" id="{53E5C106-BE4A-40FC-9E26-0476CC532542}"/>
              </a:ext>
            </a:extLst>
          </p:cNvPr>
          <p:cNvSpPr/>
          <p:nvPr/>
        </p:nvSpPr>
        <p:spPr>
          <a:xfrm rot="5400000">
            <a:off x="7975305" y="2200902"/>
            <a:ext cx="1281041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8" name="Rounded Rectangle 6">
            <a:extLst>
              <a:ext uri="{FF2B5EF4-FFF2-40B4-BE49-F238E27FC236}">
                <a16:creationId xmlns:a16="http://schemas.microsoft.com/office/drawing/2014/main" id="{1A87AE91-7686-4B20-B1A4-2258D81377DB}"/>
              </a:ext>
            </a:extLst>
          </p:cNvPr>
          <p:cNvSpPr/>
          <p:nvPr/>
        </p:nvSpPr>
        <p:spPr>
          <a:xfrm rot="18900000">
            <a:off x="10286425" y="419908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77B580B-561C-4681-823E-D21C906D830A}"/>
              </a:ext>
            </a:extLst>
          </p:cNvPr>
          <p:cNvSpPr txBox="1"/>
          <p:nvPr/>
        </p:nvSpPr>
        <p:spPr>
          <a:xfrm>
            <a:off x="6371203" y="3942410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Ordini</a:t>
            </a:r>
          </a:p>
        </p:txBody>
      </p:sp>
      <p:sp>
        <p:nvSpPr>
          <p:cNvPr id="71" name="Pentagon 3">
            <a:extLst>
              <a:ext uri="{FF2B5EF4-FFF2-40B4-BE49-F238E27FC236}">
                <a16:creationId xmlns:a16="http://schemas.microsoft.com/office/drawing/2014/main" id="{EB47CCE3-AFE9-4EF4-8B11-A5C90ADF6DFA}"/>
              </a:ext>
            </a:extLst>
          </p:cNvPr>
          <p:cNvSpPr/>
          <p:nvPr/>
        </p:nvSpPr>
        <p:spPr>
          <a:xfrm rot="5400000">
            <a:off x="5454178" y="3490514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3020209C-593E-4B49-92EC-154B2491783F}"/>
              </a:ext>
            </a:extLst>
          </p:cNvPr>
          <p:cNvSpPr/>
          <p:nvPr/>
        </p:nvSpPr>
        <p:spPr>
          <a:xfrm rot="18900000">
            <a:off x="7566131" y="546872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7F623F2D-342A-4B46-A678-767E7D5DA28F}"/>
              </a:ext>
            </a:extLst>
          </p:cNvPr>
          <p:cNvSpPr txBox="1"/>
          <p:nvPr/>
        </p:nvSpPr>
        <p:spPr>
          <a:xfrm>
            <a:off x="3649896" y="5363726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Magazzino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8CFEFB9-E5DF-4615-BD8F-DF43E8DB976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1956066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7" grpId="0"/>
      <p:bldP spid="49" grpId="0" animBg="1"/>
      <p:bldP spid="51" grpId="0" animBg="1"/>
      <p:bldP spid="53" grpId="0"/>
      <p:bldP spid="54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67" grpId="0" animBg="1"/>
      <p:bldP spid="68" grpId="0" animBg="1"/>
      <p:bldP spid="70" grpId="0"/>
      <p:bldP spid="71" grpId="0" animBg="1"/>
      <p:bldP spid="72" grpId="0" animBg="1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086163-A0E3-47DD-88CD-0B964D1D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33" y="471379"/>
            <a:ext cx="9052007" cy="1280890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Requisiti Funzionali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2F1F5DF-753E-4C51-AC40-0B3B8AFC5159}"/>
              </a:ext>
            </a:extLst>
          </p:cNvPr>
          <p:cNvCxnSpPr>
            <a:cxnSpLocks/>
          </p:cNvCxnSpPr>
          <p:nvPr/>
        </p:nvCxnSpPr>
        <p:spPr>
          <a:xfrm>
            <a:off x="102460" y="1410894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Pentagon 3">
            <a:extLst>
              <a:ext uri="{FF2B5EF4-FFF2-40B4-BE49-F238E27FC236}">
                <a16:creationId xmlns:a16="http://schemas.microsoft.com/office/drawing/2014/main" id="{DA41523B-2ED5-4142-B8AF-64649204DA8D}"/>
              </a:ext>
            </a:extLst>
          </p:cNvPr>
          <p:cNvSpPr/>
          <p:nvPr/>
        </p:nvSpPr>
        <p:spPr>
          <a:xfrm rot="5400000">
            <a:off x="3145121" y="-266489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B73A380C-744B-46D5-ADC8-5A9690E7FC24}"/>
              </a:ext>
            </a:extLst>
          </p:cNvPr>
          <p:cNvSpPr/>
          <p:nvPr/>
        </p:nvSpPr>
        <p:spPr>
          <a:xfrm rot="18900000">
            <a:off x="5241331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BE6F66-68E0-49C5-9F51-041C617EB498}"/>
              </a:ext>
            </a:extLst>
          </p:cNvPr>
          <p:cNvSpPr txBox="1"/>
          <p:nvPr/>
        </p:nvSpPr>
        <p:spPr>
          <a:xfrm>
            <a:off x="1743960" y="1558933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GestioneAutenticazione</a:t>
            </a:r>
            <a:endParaRPr lang="it-IT" sz="12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Pentagon 3">
            <a:extLst>
              <a:ext uri="{FF2B5EF4-FFF2-40B4-BE49-F238E27FC236}">
                <a16:creationId xmlns:a16="http://schemas.microsoft.com/office/drawing/2014/main" id="{C2391730-CCE4-4AF4-A525-0CCA579B7FD6}"/>
              </a:ext>
            </a:extLst>
          </p:cNvPr>
          <p:cNvSpPr/>
          <p:nvPr/>
        </p:nvSpPr>
        <p:spPr>
          <a:xfrm rot="5400000">
            <a:off x="3058811" y="943449"/>
            <a:ext cx="1119724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1" name="Rounded Rectangle 6">
            <a:extLst>
              <a:ext uri="{FF2B5EF4-FFF2-40B4-BE49-F238E27FC236}">
                <a16:creationId xmlns:a16="http://schemas.microsoft.com/office/drawing/2014/main" id="{5FF74B46-46CC-4CED-9353-CB1F267CADDD}"/>
              </a:ext>
            </a:extLst>
          </p:cNvPr>
          <p:cNvSpPr/>
          <p:nvPr/>
        </p:nvSpPr>
        <p:spPr>
          <a:xfrm rot="18900000">
            <a:off x="5241331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B8614A9-44EC-486F-B793-94BC70E70C87}"/>
              </a:ext>
            </a:extLst>
          </p:cNvPr>
          <p:cNvSpPr txBox="1"/>
          <p:nvPr/>
        </p:nvSpPr>
        <p:spPr>
          <a:xfrm>
            <a:off x="1797313" y="2647732"/>
            <a:ext cx="24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Profilo</a:t>
            </a:r>
          </a:p>
        </p:txBody>
      </p:sp>
      <p:sp>
        <p:nvSpPr>
          <p:cNvPr id="54" name="Pentagon 3">
            <a:extLst>
              <a:ext uri="{FF2B5EF4-FFF2-40B4-BE49-F238E27FC236}">
                <a16:creationId xmlns:a16="http://schemas.microsoft.com/office/drawing/2014/main" id="{E4188451-32CC-47C7-A13A-0BC0691AB680}"/>
              </a:ext>
            </a:extLst>
          </p:cNvPr>
          <p:cNvSpPr/>
          <p:nvPr/>
        </p:nvSpPr>
        <p:spPr>
          <a:xfrm rot="5400000">
            <a:off x="3137817" y="2068832"/>
            <a:ext cx="947107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6" name="Rounded Rectangle 6">
            <a:extLst>
              <a:ext uri="{FF2B5EF4-FFF2-40B4-BE49-F238E27FC236}">
                <a16:creationId xmlns:a16="http://schemas.microsoft.com/office/drawing/2014/main" id="{DCF889F2-CF73-4B98-9618-E0448DB640B6}"/>
              </a:ext>
            </a:extLst>
          </p:cNvPr>
          <p:cNvSpPr/>
          <p:nvPr/>
        </p:nvSpPr>
        <p:spPr>
          <a:xfrm rot="18900000">
            <a:off x="5218762" y="4083248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8370791-9D3B-4F2C-8CD7-78BB3B139377}"/>
              </a:ext>
            </a:extLst>
          </p:cNvPr>
          <p:cNvSpPr txBox="1"/>
          <p:nvPr/>
        </p:nvSpPr>
        <p:spPr>
          <a:xfrm>
            <a:off x="1743960" y="3952240"/>
            <a:ext cx="323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Prodotti</a:t>
            </a:r>
          </a:p>
        </p:txBody>
      </p:sp>
      <p:sp>
        <p:nvSpPr>
          <p:cNvPr id="59" name="Pentagon 3">
            <a:extLst>
              <a:ext uri="{FF2B5EF4-FFF2-40B4-BE49-F238E27FC236}">
                <a16:creationId xmlns:a16="http://schemas.microsoft.com/office/drawing/2014/main" id="{B1EDFF0A-C94A-4E10-A1D1-ADDFFC9E67A2}"/>
              </a:ext>
            </a:extLst>
          </p:cNvPr>
          <p:cNvSpPr/>
          <p:nvPr/>
        </p:nvSpPr>
        <p:spPr>
          <a:xfrm rot="5400000">
            <a:off x="8142274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0" name="Rounded Rectangle 6">
            <a:extLst>
              <a:ext uri="{FF2B5EF4-FFF2-40B4-BE49-F238E27FC236}">
                <a16:creationId xmlns:a16="http://schemas.microsoft.com/office/drawing/2014/main" id="{166B67A8-99CC-4216-A7CD-67433C182135}"/>
              </a:ext>
            </a:extLst>
          </p:cNvPr>
          <p:cNvSpPr/>
          <p:nvPr/>
        </p:nvSpPr>
        <p:spPr>
          <a:xfrm rot="18900000">
            <a:off x="10284210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2277EB6-F1F2-40BD-8BFE-E653C407BCD6}"/>
              </a:ext>
            </a:extLst>
          </p:cNvPr>
          <p:cNvSpPr txBox="1"/>
          <p:nvPr/>
        </p:nvSpPr>
        <p:spPr>
          <a:xfrm>
            <a:off x="6786725" y="1586433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Carrello</a:t>
            </a:r>
          </a:p>
        </p:txBody>
      </p:sp>
      <p:sp>
        <p:nvSpPr>
          <p:cNvPr id="63" name="Pentagon 3">
            <a:extLst>
              <a:ext uri="{FF2B5EF4-FFF2-40B4-BE49-F238E27FC236}">
                <a16:creationId xmlns:a16="http://schemas.microsoft.com/office/drawing/2014/main" id="{FCEAA7DF-A795-471D-8097-C9E124DB7F56}"/>
              </a:ext>
            </a:extLst>
          </p:cNvPr>
          <p:cNvSpPr/>
          <p:nvPr/>
        </p:nvSpPr>
        <p:spPr>
          <a:xfrm rot="5400000">
            <a:off x="8142274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4" name="Rounded Rectangle 6">
            <a:extLst>
              <a:ext uri="{FF2B5EF4-FFF2-40B4-BE49-F238E27FC236}">
                <a16:creationId xmlns:a16="http://schemas.microsoft.com/office/drawing/2014/main" id="{4546D073-FED0-44B8-B2A7-06461CDB4177}"/>
              </a:ext>
            </a:extLst>
          </p:cNvPr>
          <p:cNvSpPr/>
          <p:nvPr/>
        </p:nvSpPr>
        <p:spPr>
          <a:xfrm rot="18900000">
            <a:off x="10264379" y="2858330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01768B6D-AC55-47E8-A23A-8B7E74786249}"/>
              </a:ext>
            </a:extLst>
          </p:cNvPr>
          <p:cNvSpPr txBox="1"/>
          <p:nvPr/>
        </p:nvSpPr>
        <p:spPr>
          <a:xfrm>
            <a:off x="6799725" y="2699809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Clienti</a:t>
            </a:r>
          </a:p>
        </p:txBody>
      </p:sp>
      <p:sp>
        <p:nvSpPr>
          <p:cNvPr id="67" name="Pentagon 3">
            <a:extLst>
              <a:ext uri="{FF2B5EF4-FFF2-40B4-BE49-F238E27FC236}">
                <a16:creationId xmlns:a16="http://schemas.microsoft.com/office/drawing/2014/main" id="{53E5C106-BE4A-40FC-9E26-0476CC532542}"/>
              </a:ext>
            </a:extLst>
          </p:cNvPr>
          <p:cNvSpPr/>
          <p:nvPr/>
        </p:nvSpPr>
        <p:spPr>
          <a:xfrm rot="5400000">
            <a:off x="8110675" y="2037236"/>
            <a:ext cx="1010302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8" name="Rounded Rectangle 6">
            <a:extLst>
              <a:ext uri="{FF2B5EF4-FFF2-40B4-BE49-F238E27FC236}">
                <a16:creationId xmlns:a16="http://schemas.microsoft.com/office/drawing/2014/main" id="{1A87AE91-7686-4B20-B1A4-2258D81377DB}"/>
              </a:ext>
            </a:extLst>
          </p:cNvPr>
          <p:cNvSpPr/>
          <p:nvPr/>
        </p:nvSpPr>
        <p:spPr>
          <a:xfrm rot="18900000">
            <a:off x="10206306" y="402727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77B580B-561C-4681-823E-D21C906D830A}"/>
              </a:ext>
            </a:extLst>
          </p:cNvPr>
          <p:cNvSpPr txBox="1"/>
          <p:nvPr/>
        </p:nvSpPr>
        <p:spPr>
          <a:xfrm>
            <a:off x="6676003" y="3836324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Ordini</a:t>
            </a:r>
          </a:p>
        </p:txBody>
      </p:sp>
      <p:sp>
        <p:nvSpPr>
          <p:cNvPr id="71" name="Pentagon 3">
            <a:extLst>
              <a:ext uri="{FF2B5EF4-FFF2-40B4-BE49-F238E27FC236}">
                <a16:creationId xmlns:a16="http://schemas.microsoft.com/office/drawing/2014/main" id="{EB47CCE3-AFE9-4EF4-8B11-A5C90ADF6DFA}"/>
              </a:ext>
            </a:extLst>
          </p:cNvPr>
          <p:cNvSpPr/>
          <p:nvPr/>
        </p:nvSpPr>
        <p:spPr>
          <a:xfrm rot="5400000">
            <a:off x="5454178" y="3490514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3020209C-593E-4B49-92EC-154B2491783F}"/>
              </a:ext>
            </a:extLst>
          </p:cNvPr>
          <p:cNvSpPr/>
          <p:nvPr/>
        </p:nvSpPr>
        <p:spPr>
          <a:xfrm rot="18900000">
            <a:off x="7566131" y="546872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7F623F2D-342A-4B46-A678-767E7D5DA28F}"/>
              </a:ext>
            </a:extLst>
          </p:cNvPr>
          <p:cNvSpPr txBox="1"/>
          <p:nvPr/>
        </p:nvSpPr>
        <p:spPr>
          <a:xfrm>
            <a:off x="4045166" y="5308606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Magazzino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8CFEFB9-E5DF-4615-BD8F-DF43E8DB976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BB55CF-3124-458F-BAE7-05F7512B615E}"/>
              </a:ext>
            </a:extLst>
          </p:cNvPr>
          <p:cNvSpPr txBox="1"/>
          <p:nvPr/>
        </p:nvSpPr>
        <p:spPr>
          <a:xfrm>
            <a:off x="6599691" y="1771906"/>
            <a:ext cx="4379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RF4</a:t>
            </a:r>
            <a:r>
              <a:rPr lang="it-IT" sz="1000" dirty="0"/>
              <a:t> -Visualizzazione carrello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RF5</a:t>
            </a:r>
            <a:r>
              <a:rPr lang="it-IT" sz="1000" dirty="0"/>
              <a:t> - Aggiunta prodotto al carrello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RF6</a:t>
            </a:r>
            <a:r>
              <a:rPr lang="it-IT" sz="1000" dirty="0"/>
              <a:t> - Rimuovere un prodotto dal carrello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RF9</a:t>
            </a:r>
            <a:r>
              <a:rPr lang="it-IT" sz="1000" dirty="0"/>
              <a:t> - Acquisto prodotto aggiunto al carrello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4DEA795-D77B-49F6-B38E-D2EC2478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49" y="1793299"/>
            <a:ext cx="4982171" cy="56738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6EFF5E5-577D-4F00-AC9F-D1BA21B5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75" y="2874221"/>
            <a:ext cx="4645128" cy="91304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E364DDD-79B4-48E2-BB80-8FCA948E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576" y="3004005"/>
            <a:ext cx="6644640" cy="37490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9619453-1D6F-4F2D-8B55-EBBA89034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817" y="4110646"/>
            <a:ext cx="5280570" cy="50719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DA9C346-7849-4950-A621-2BD341EA6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49" y="4360014"/>
            <a:ext cx="5907653" cy="37490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0E642BB-179B-4EDA-94DC-DE524BE06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711" y="5569197"/>
            <a:ext cx="5420189" cy="5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56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7" grpId="0"/>
      <p:bldP spid="49" grpId="0" animBg="1"/>
      <p:bldP spid="51" grpId="0" animBg="1"/>
      <p:bldP spid="53" grpId="0"/>
      <p:bldP spid="54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67" grpId="0" animBg="1"/>
      <p:bldP spid="68" grpId="0" animBg="1"/>
      <p:bldP spid="70" grpId="0"/>
      <p:bldP spid="71" grpId="0" animBg="1"/>
      <p:bldP spid="72" grpId="0" animBg="1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70966" y="544269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Scenari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080761-2908-4EA3-9355-59EFF35E0976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D6BAB6-1A12-42AB-9100-6FF684561449}"/>
              </a:ext>
            </a:extLst>
          </p:cNvPr>
          <p:cNvSpPr txBox="1"/>
          <p:nvPr/>
        </p:nvSpPr>
        <p:spPr>
          <a:xfrm>
            <a:off x="9944100" y="3690780"/>
            <a:ext cx="1846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  <a:ea typeface="+mj-ea"/>
                <a:cs typeface="+mj-cs"/>
              </a:rPr>
              <a:t>Esempio di </a:t>
            </a:r>
          </a:p>
          <a:p>
            <a:pPr>
              <a:spcBef>
                <a:spcPct val="0"/>
              </a:spcBef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  <a:ea typeface="+mj-ea"/>
                <a:cs typeface="+mj-cs"/>
              </a:rPr>
              <a:t>      uno </a:t>
            </a:r>
          </a:p>
          <a:p>
            <a:pPr>
              <a:spcBef>
                <a:spcPct val="0"/>
              </a:spcBef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  <a:ea typeface="+mj-ea"/>
                <a:cs typeface="+mj-cs"/>
              </a:rPr>
              <a:t> 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272305-E679-45A6-9CDE-9CF0AC74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66" y="1825159"/>
            <a:ext cx="7655700" cy="42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593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Mockup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9AE63-A93A-4BFA-A3D0-03ECCEC0A290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744443A-6695-4132-8390-1457EE01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2" y="1308504"/>
            <a:ext cx="4361905" cy="279047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1C14DD-0BBF-4562-A9E2-F27C47EF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16" y="3781051"/>
            <a:ext cx="4350701" cy="26815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5808B80-26BB-4538-8B88-2B7CE9D8B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54" y="1308504"/>
            <a:ext cx="4247596" cy="267441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6BDFBD1-A4A6-4850-AFA6-E531328D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85" y="3719739"/>
            <a:ext cx="4247596" cy="26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76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1704241" y="533279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080761-2908-4EA3-9355-59EFF35E0976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5A2053-8505-424E-BF02-804547922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91" y="1500973"/>
            <a:ext cx="7266294" cy="43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7124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61441" y="610027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Diagram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A82222A3-F6FD-4A2B-ABD0-BA2C3969E4C9}"/>
              </a:ext>
            </a:extLst>
          </p:cNvPr>
          <p:cNvSpPr txBox="1">
            <a:spLocks/>
          </p:cNvSpPr>
          <p:nvPr/>
        </p:nvSpPr>
        <p:spPr>
          <a:xfrm>
            <a:off x="10044339" y="2873167"/>
            <a:ext cx="1758298" cy="3695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Esempio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Use 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Case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420547-800F-462B-A0F4-202DC038CD93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15F87D-0B1A-4A0C-99BC-01C980374DA4}"/>
              </a:ext>
            </a:extLst>
          </p:cNvPr>
          <p:cNvSpPr txBox="1"/>
          <p:nvPr/>
        </p:nvSpPr>
        <p:spPr>
          <a:xfrm>
            <a:off x="5410200" y="1701800"/>
            <a:ext cx="31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UCD – Gestione Autenticazione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9CEA58F-8422-47BB-AF68-E88B48DB4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36" y="2071132"/>
            <a:ext cx="7422128" cy="40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70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61441" y="610027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A82222A3-F6FD-4A2B-ABD0-BA2C3969E4C9}"/>
              </a:ext>
            </a:extLst>
          </p:cNvPr>
          <p:cNvSpPr txBox="1">
            <a:spLocks/>
          </p:cNvSpPr>
          <p:nvPr/>
        </p:nvSpPr>
        <p:spPr>
          <a:xfrm>
            <a:off x="10044339" y="2873167"/>
            <a:ext cx="1758298" cy="3695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Esempio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Use 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Case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420547-800F-462B-A0F4-202DC038CD93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F26238B-2858-40D1-9B9C-2B71E2F1A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35" y="2531362"/>
            <a:ext cx="4149307" cy="38103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3786A3-FCB0-4D8C-B268-FB194F93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78" y="1574322"/>
            <a:ext cx="4068062" cy="21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2483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1904266" y="610027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Class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600BD8-A6AD-4A02-A41A-051C77DFC59B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EC1B2A7-DA9C-4E5A-9823-004BCD8E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515894"/>
            <a:ext cx="5265333" cy="5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546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Sequence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3128E-B684-453D-8533-9D6F65FBB938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6AFA6AB-0985-4C1C-BD65-630BDD13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1" y="2238599"/>
            <a:ext cx="7476190" cy="358095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665805-BDA8-4D83-91BB-B5B57C23F941}"/>
              </a:ext>
            </a:extLst>
          </p:cNvPr>
          <p:cNvSpPr txBox="1"/>
          <p:nvPr/>
        </p:nvSpPr>
        <p:spPr>
          <a:xfrm>
            <a:off x="3047288" y="1695265"/>
            <a:ext cx="6097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SD1 – UC 1 - REGISTRAZIONE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0352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1C33E1-8DDA-48B5-9379-266DB88A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50" y="29724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Del Sistema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FED16A-55A4-4B15-AA04-BBE7A0565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F9A03C-CF4A-4756-BC25-A736EF0D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512343" y="1580641"/>
            <a:ext cx="21045503" cy="45719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EC1C48B-28A6-45A9-8E87-2AFE5246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5900" y="4305709"/>
            <a:ext cx="1245705" cy="69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EC20A17-8857-4A08-82A2-9F624DEB6644}"/>
              </a:ext>
            </a:extLst>
          </p:cNvPr>
          <p:cNvSpPr/>
          <p:nvPr/>
        </p:nvSpPr>
        <p:spPr>
          <a:xfrm>
            <a:off x="2245112" y="1943871"/>
            <a:ext cx="6972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Raleway Light" panose="020B0604020202020204" charset="0"/>
              </a:rPr>
              <a:t>L’obiettivo di </a:t>
            </a:r>
            <a:r>
              <a:rPr lang="it-IT" dirty="0" err="1">
                <a:latin typeface="Raleway Light" panose="020B0604020202020204" charset="0"/>
              </a:rPr>
              <a:t>NaFella</a:t>
            </a:r>
            <a:r>
              <a:rPr lang="it-IT" dirty="0">
                <a:latin typeface="Raleway Light" panose="020B0604020202020204" charset="0"/>
              </a:rPr>
              <a:t> è quello di fornire una piattaforma online per l’acquisto di carni e salumi , ovvero di digitalizzare un servizio offerto dalle macellerie al giorno d’oggi e di rendere visibile la propria attività ,ampliandone la clientela.</a:t>
            </a:r>
          </a:p>
        </p:txBody>
      </p:sp>
      <p:grpSp>
        <p:nvGrpSpPr>
          <p:cNvPr id="7" name="Google Shape;1997;p52">
            <a:extLst>
              <a:ext uri="{FF2B5EF4-FFF2-40B4-BE49-F238E27FC236}">
                <a16:creationId xmlns:a16="http://schemas.microsoft.com/office/drawing/2014/main" id="{2BE94815-118D-4676-A260-FFB7EE8890DB}"/>
              </a:ext>
            </a:extLst>
          </p:cNvPr>
          <p:cNvGrpSpPr/>
          <p:nvPr/>
        </p:nvGrpSpPr>
        <p:grpSpPr>
          <a:xfrm>
            <a:off x="5978789" y="3657670"/>
            <a:ext cx="2452319" cy="2360527"/>
            <a:chOff x="4147875" y="986011"/>
            <a:chExt cx="3842140" cy="3541295"/>
          </a:xfrm>
        </p:grpSpPr>
        <p:sp>
          <p:nvSpPr>
            <p:cNvPr id="8" name="Google Shape;1998;p52">
              <a:extLst>
                <a:ext uri="{FF2B5EF4-FFF2-40B4-BE49-F238E27FC236}">
                  <a16:creationId xmlns:a16="http://schemas.microsoft.com/office/drawing/2014/main" id="{9E25DEE9-3838-41CB-AE88-426FF5A69973}"/>
                </a:ext>
              </a:extLst>
            </p:cNvPr>
            <p:cNvSpPr/>
            <p:nvPr/>
          </p:nvSpPr>
          <p:spPr>
            <a:xfrm>
              <a:off x="5124712" y="3465992"/>
              <a:ext cx="1839228" cy="1061315"/>
            </a:xfrm>
            <a:custGeom>
              <a:avLst/>
              <a:gdLst/>
              <a:ahLst/>
              <a:cxnLst/>
              <a:rect l="l" t="t" r="r" b="b"/>
              <a:pathLst>
                <a:path w="67371" h="38876" extrusionOk="0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99;p52">
              <a:extLst>
                <a:ext uri="{FF2B5EF4-FFF2-40B4-BE49-F238E27FC236}">
                  <a16:creationId xmlns:a16="http://schemas.microsoft.com/office/drawing/2014/main" id="{15B456AE-44EB-4CFE-801D-ADB22DA8F3CA}"/>
                </a:ext>
              </a:extLst>
            </p:cNvPr>
            <p:cNvSpPr/>
            <p:nvPr/>
          </p:nvSpPr>
          <p:spPr>
            <a:xfrm>
              <a:off x="5591742" y="3553821"/>
              <a:ext cx="954407" cy="41927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00;p52">
              <a:extLst>
                <a:ext uri="{FF2B5EF4-FFF2-40B4-BE49-F238E27FC236}">
                  <a16:creationId xmlns:a16="http://schemas.microsoft.com/office/drawing/2014/main" id="{9D8F9E9A-689C-4201-960F-08CB86B67322}"/>
                </a:ext>
              </a:extLst>
            </p:cNvPr>
            <p:cNvSpPr/>
            <p:nvPr/>
          </p:nvSpPr>
          <p:spPr>
            <a:xfrm>
              <a:off x="5619445" y="3553821"/>
              <a:ext cx="849745" cy="335160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1C2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01;p52">
              <a:extLst>
                <a:ext uri="{FF2B5EF4-FFF2-40B4-BE49-F238E27FC236}">
                  <a16:creationId xmlns:a16="http://schemas.microsoft.com/office/drawing/2014/main" id="{9CC1AF74-244E-480F-997F-1973F0E7D1BD}"/>
                </a:ext>
              </a:extLst>
            </p:cNvPr>
            <p:cNvSpPr/>
            <p:nvPr/>
          </p:nvSpPr>
          <p:spPr>
            <a:xfrm>
              <a:off x="5520135" y="3939716"/>
              <a:ext cx="1097573" cy="65369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02;p52">
              <a:extLst>
                <a:ext uri="{FF2B5EF4-FFF2-40B4-BE49-F238E27FC236}">
                  <a16:creationId xmlns:a16="http://schemas.microsoft.com/office/drawing/2014/main" id="{999607B1-6967-4952-AB7E-E60F4D3D5E1B}"/>
                </a:ext>
              </a:extLst>
            </p:cNvPr>
            <p:cNvSpPr/>
            <p:nvPr/>
          </p:nvSpPr>
          <p:spPr>
            <a:xfrm>
              <a:off x="4147875" y="1157727"/>
              <a:ext cx="3842140" cy="2479534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B2C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3;p52">
              <a:extLst>
                <a:ext uri="{FF2B5EF4-FFF2-40B4-BE49-F238E27FC236}">
                  <a16:creationId xmlns:a16="http://schemas.microsoft.com/office/drawing/2014/main" id="{C3C014E7-732D-4975-858D-733395E5D299}"/>
                </a:ext>
              </a:extLst>
            </p:cNvPr>
            <p:cNvSpPr/>
            <p:nvPr/>
          </p:nvSpPr>
          <p:spPr>
            <a:xfrm>
              <a:off x="4147875" y="986011"/>
              <a:ext cx="3842140" cy="2359231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04;p52">
              <a:extLst>
                <a:ext uri="{FF2B5EF4-FFF2-40B4-BE49-F238E27FC236}">
                  <a16:creationId xmlns:a16="http://schemas.microsoft.com/office/drawing/2014/main" id="{D50204AA-38DD-40A4-B8EE-DDAD811D4413}"/>
                </a:ext>
              </a:extLst>
            </p:cNvPr>
            <p:cNvSpPr/>
            <p:nvPr/>
          </p:nvSpPr>
          <p:spPr>
            <a:xfrm>
              <a:off x="4351050" y="1150770"/>
              <a:ext cx="3435791" cy="1934437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005;p52">
              <a:extLst>
                <a:ext uri="{FF2B5EF4-FFF2-40B4-BE49-F238E27FC236}">
                  <a16:creationId xmlns:a16="http://schemas.microsoft.com/office/drawing/2014/main" id="{E9E578A9-DD9E-495A-9A63-A5AF700949B2}"/>
                </a:ext>
              </a:extLst>
            </p:cNvPr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D8B945-9061-468C-9FE0-4A29FB85E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85" y="3784631"/>
            <a:ext cx="2130695" cy="123787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8C7A91B-3707-440B-86B8-A2F2D217B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57625">
            <a:off x="7582088" y="3279118"/>
            <a:ext cx="896267" cy="896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5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33958 -0.001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-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State Chart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3128E-B684-453D-8533-9D6F65FBB938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637A65-009F-4662-BB0F-F3CC5792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68" y="3120970"/>
            <a:ext cx="10106263" cy="105782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C1A0B1-7C35-454C-9E96-B266F48BC656}"/>
              </a:ext>
            </a:extLst>
          </p:cNvPr>
          <p:cNvSpPr txBox="1"/>
          <p:nvPr/>
        </p:nvSpPr>
        <p:spPr>
          <a:xfrm>
            <a:off x="5341273" y="1987043"/>
            <a:ext cx="150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Tracking Code</a:t>
            </a:r>
          </a:p>
        </p:txBody>
      </p:sp>
    </p:spTree>
    <p:extLst>
      <p:ext uri="{BB962C8B-B14F-4D97-AF65-F5344CB8AC3E}">
        <p14:creationId xmlns:p14="http://schemas.microsoft.com/office/powerpoint/2010/main" val="287447749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67176" y="455435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Navigational Path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9AE63-A93A-4BFA-A3D0-03ECCEC0A290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3EBC8EC-8B58-4E24-A400-67FEFF10F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70" y="3150007"/>
            <a:ext cx="4832809" cy="311413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758EA7E-EC99-419C-9A02-926CB1749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0" y="1303367"/>
            <a:ext cx="4896139" cy="272184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F5CC71-D56E-4D15-BB47-49377B523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5" y="2034093"/>
            <a:ext cx="3229967" cy="39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547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20253"/>
            <a:ext cx="6526243" cy="4277626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SDD</a:t>
            </a:r>
          </a:p>
          <a:p>
            <a:pPr marL="0" indent="0" algn="ctr">
              <a:buNone/>
            </a:pP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System Design Document</a:t>
            </a: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1934967"/>
            <a:ext cx="3539265" cy="332568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57728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71" y="669976"/>
            <a:ext cx="8772423" cy="1280890"/>
          </a:xfrm>
        </p:spPr>
        <p:txBody>
          <a:bodyPr>
            <a:normAutofit fontScale="90000"/>
          </a:bodyPr>
          <a:lstStyle/>
          <a:p>
            <a:r>
              <a:rPr lang="it-IT" sz="7200" dirty="0">
                <a:solidFill>
                  <a:schemeClr val="tx1"/>
                </a:solidFill>
                <a:latin typeface="Century Schoolbook" panose="02040604050505020304" pitchFamily="18" charset="0"/>
              </a:rPr>
              <a:t>SDD </a:t>
            </a:r>
            <a:r>
              <a:rPr lang="it-IT" sz="3600" dirty="0">
                <a:solidFill>
                  <a:schemeClr val="tx1"/>
                </a:solidFill>
                <a:latin typeface="Century Schoolbook" panose="02040604050505020304" pitchFamily="18" charset="0"/>
              </a:rPr>
              <a:t>System Design </a:t>
            </a:r>
            <a:r>
              <a:rPr lang="it-IT" sz="36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Document</a:t>
            </a:r>
            <a:br>
              <a:rPr lang="it-IT" sz="7200" dirty="0">
                <a:solidFill>
                  <a:schemeClr val="tx1"/>
                </a:solidFill>
                <a:latin typeface="Century Schoolbook" panose="02040604050505020304" pitchFamily="18" charset="0"/>
              </a:rPr>
            </a:br>
            <a:endParaRPr lang="it-IT" sz="72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50" y="2501083"/>
            <a:ext cx="4252608" cy="19273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1 </a:t>
            </a:r>
            <a:r>
              <a:rPr lang="it-IT" sz="3200" dirty="0">
                <a:solidFill>
                  <a:srgbClr val="442723"/>
                </a:solidFill>
                <a:latin typeface="Century Schoolbook" panose="02040604050505020304" pitchFamily="18" charset="0"/>
              </a:rPr>
              <a:t>Design Goal</a:t>
            </a:r>
          </a:p>
          <a:p>
            <a:pPr marL="457200" lvl="1" indent="0">
              <a:buNone/>
            </a:pPr>
            <a:r>
              <a:rPr lang="it-IT" sz="1800" dirty="0">
                <a:latin typeface="Century Schoolbook" panose="02040604050505020304" pitchFamily="18" charset="0"/>
              </a:rPr>
              <a:t>Criteri di design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3410936" y="3258655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2 Architettura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Architettura del sistema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Decomposizione in sottoinsiemi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Gestione dei dati Persistenti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E937B64-9D8E-D24B-9FDA-C8B84B15635A}"/>
              </a:ext>
            </a:extLst>
          </p:cNvPr>
          <p:cNvSpPr txBox="1">
            <a:spLocks/>
          </p:cNvSpPr>
          <p:nvPr/>
        </p:nvSpPr>
        <p:spPr>
          <a:xfrm>
            <a:off x="7801468" y="4787573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3 SICUREZZA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Controllo degli accessi</a:t>
            </a:r>
          </a:p>
        </p:txBody>
      </p:sp>
    </p:spTree>
    <p:extLst>
      <p:ext uri="{BB962C8B-B14F-4D97-AF65-F5344CB8AC3E}">
        <p14:creationId xmlns:p14="http://schemas.microsoft.com/office/powerpoint/2010/main" val="175528182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GOAL – Criteri di design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428603" y="157432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2E7D16-5B5B-CB42-8FC4-2EB79E33D51F}"/>
              </a:ext>
            </a:extLst>
          </p:cNvPr>
          <p:cNvSpPr txBox="1"/>
          <p:nvPr/>
        </p:nvSpPr>
        <p:spPr>
          <a:xfrm>
            <a:off x="4392654" y="2140112"/>
            <a:ext cx="471658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Affidabilità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Manutenzione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 err="1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End_User</a:t>
            </a:r>
            <a:endParaRPr lang="it-IT" sz="3200" b="1" dirty="0">
              <a:ln>
                <a:solidFill>
                  <a:schemeClr val="bg1">
                    <a:alpha val="62000"/>
                  </a:schemeClr>
                </a:solidFill>
              </a:ln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2D588BF-A4D9-D848-870C-98AC632E60F8}"/>
              </a:ext>
            </a:extLst>
          </p:cNvPr>
          <p:cNvSpPr txBox="1"/>
          <p:nvPr/>
        </p:nvSpPr>
        <p:spPr>
          <a:xfrm>
            <a:off x="7799347" y="2491356"/>
            <a:ext cx="375134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Criteri di Utente</a:t>
            </a:r>
            <a:endParaRPr lang="it-IT" sz="3200" dirty="0">
              <a:ln>
                <a:solidFill>
                  <a:schemeClr val="bg1">
                    <a:alpha val="62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88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– 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Subsystem </a:t>
            </a:r>
            <a:r>
              <a:rPr lang="it-IT" sz="2400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Decomposition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533378" y="16695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FE8C6B-3CF5-4A89-B91A-E8CB9C8A3BD1}"/>
              </a:ext>
            </a:extLst>
          </p:cNvPr>
          <p:cNvSpPr txBox="1"/>
          <p:nvPr/>
        </p:nvSpPr>
        <p:spPr>
          <a:xfrm>
            <a:off x="2063750" y="1972194"/>
            <a:ext cx="87947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La Decomposizione del sistema è composta da tre </a:t>
            </a:r>
            <a:r>
              <a:rPr lang="it-IT" sz="1400" dirty="0" err="1"/>
              <a:t>layer</a:t>
            </a:r>
            <a:r>
              <a:rPr lang="it-IT" sz="1400" dirty="0"/>
              <a:t> che si occupano di differenti funzionalità di seguito descritte:</a:t>
            </a:r>
          </a:p>
          <a:p>
            <a:endParaRPr lang="it-IT" sz="1400" dirty="0"/>
          </a:p>
          <a:p>
            <a:r>
              <a:rPr lang="it-IT" sz="1400" dirty="0"/>
              <a:t>•	</a:t>
            </a:r>
            <a:r>
              <a:rPr lang="it-IT" sz="1400" b="1" dirty="0"/>
              <a:t>Presentation Layer</a:t>
            </a:r>
            <a:r>
              <a:rPr lang="it-IT" sz="1400" dirty="0"/>
              <a:t>: include tutte le interfacce grafiche e i </a:t>
            </a:r>
            <a:r>
              <a:rPr lang="it-IT" sz="1400" dirty="0" err="1"/>
              <a:t>boundary</a:t>
            </a:r>
            <a:r>
              <a:rPr lang="it-IT" sz="1400" dirty="0"/>
              <a:t> </a:t>
            </a:r>
            <a:r>
              <a:rPr lang="it-IT" sz="1400" dirty="0" err="1"/>
              <a:t>object</a:t>
            </a:r>
            <a:r>
              <a:rPr lang="it-IT" sz="1400" dirty="0"/>
              <a:t> che interfacciano con l’utente. </a:t>
            </a:r>
          </a:p>
          <a:p>
            <a:r>
              <a:rPr lang="it-IT" sz="1400" dirty="0"/>
              <a:t>•	</a:t>
            </a:r>
            <a:r>
              <a:rPr lang="it-IT" sz="1400" b="1" dirty="0"/>
              <a:t>Application </a:t>
            </a:r>
            <a:r>
              <a:rPr lang="it-IT" sz="1400" b="1" dirty="0" err="1"/>
              <a:t>Logic</a:t>
            </a:r>
            <a:r>
              <a:rPr lang="it-IT" sz="1400" b="1" dirty="0"/>
              <a:t> Layer</a:t>
            </a:r>
            <a:r>
              <a:rPr lang="it-IT" sz="1400" dirty="0"/>
              <a:t>: include tutti gli oggetti relativi al controllo e all’elaborazione dei dati. </a:t>
            </a:r>
          </a:p>
          <a:p>
            <a:r>
              <a:rPr lang="it-IT" sz="1400" dirty="0"/>
              <a:t>•	</a:t>
            </a:r>
            <a:r>
              <a:rPr lang="it-IT" sz="1400" b="1" dirty="0"/>
              <a:t>Storage Layer</a:t>
            </a:r>
            <a:r>
              <a:rPr lang="it-IT" sz="1400" dirty="0"/>
              <a:t>: effettua la memorizzazione, il recupero e l’interrogazione di oggetti persistenti.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C65496-E41B-4765-A918-43345CC5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0" y="3517584"/>
            <a:ext cx="6485452" cy="47409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2F9013-DB0C-402D-85DD-A3DD29092268}"/>
              </a:ext>
            </a:extLst>
          </p:cNvPr>
          <p:cNvSpPr txBox="1"/>
          <p:nvPr/>
        </p:nvSpPr>
        <p:spPr>
          <a:xfrm>
            <a:off x="2381250" y="4038601"/>
            <a:ext cx="8280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1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Sottosistema - Utente non registrato: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include tutte le interfacce grafiche a cui il cliente può accedere per visualizzare informazioni relative ai prodotti, e alla registrazione.</a:t>
            </a:r>
          </a:p>
          <a:p>
            <a:pPr marL="457200"/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1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Sottosistema - Utente Registrato</a:t>
            </a:r>
            <a:r>
              <a:rPr lang="it-IT" sz="1100" b="1" i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: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include tutte le interfacce di utente non registrato ma in più sono presenti </a:t>
            </a:r>
            <a:r>
              <a:rPr lang="it-IT" sz="1100" kern="50" dirty="0" err="1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form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per completare l’acquisto, interfaccia dell’area personale e per effettuare il logout.</a:t>
            </a:r>
          </a:p>
          <a:p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1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Sottosistema - Gestore: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include un’interfaccia di login dedicata dalla quale è possibile effettuare l’accesso ed un’interfaccia Dashboard da dove poter aggiungere, rimuovere, modificare i prodotti e rimuovere i clienti.</a:t>
            </a:r>
          </a:p>
        </p:txBody>
      </p:sp>
    </p:spTree>
    <p:extLst>
      <p:ext uri="{BB962C8B-B14F-4D97-AF65-F5344CB8AC3E}">
        <p14:creationId xmlns:p14="http://schemas.microsoft.com/office/powerpoint/2010/main" val="832351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– 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Subsystem </a:t>
            </a:r>
            <a:r>
              <a:rPr lang="it-IT" sz="2400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Decomposition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533378" y="16695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491C6A-7403-4275-857D-7443143F310F}"/>
              </a:ext>
            </a:extLst>
          </p:cNvPr>
          <p:cNvSpPr txBox="1"/>
          <p:nvPr/>
        </p:nvSpPr>
        <p:spPr>
          <a:xfrm>
            <a:off x="5219700" y="1973148"/>
            <a:ext cx="3054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kern="50" spc="25" dirty="0">
                <a:effectLst/>
                <a:latin typeface="Calibri" panose="020F0502020204030204" pitchFamily="34" charset="0"/>
                <a:ea typeface="Lucida Sans Unicode" panose="020B0602030504020204" pitchFamily="34" charset="0"/>
              </a:rPr>
              <a:t>Application Layer</a:t>
            </a:r>
            <a:endParaRPr lang="it-IT" sz="14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1075B6F-23BE-4015-A394-8EA1F1DE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2" y="2471651"/>
            <a:ext cx="5623209" cy="332687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243B588-BD03-4728-A6DF-95F7D565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43" y="2598440"/>
            <a:ext cx="5480357" cy="24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70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946" y="370328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      ARCHITETTURA – Sistema proposto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038687" y="1583847"/>
            <a:ext cx="109812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B690E1D-FDE2-CD42-A8CD-9B6BC6ED8763}"/>
              </a:ext>
            </a:extLst>
          </p:cNvPr>
          <p:cNvCxnSpPr>
            <a:cxnSpLocks/>
          </p:cNvCxnSpPr>
          <p:nvPr/>
        </p:nvCxnSpPr>
        <p:spPr>
          <a:xfrm>
            <a:off x="5355885" y="2462567"/>
            <a:ext cx="740115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A369068F-750D-F84F-8E7D-833A61B81C57}"/>
              </a:ext>
            </a:extLst>
          </p:cNvPr>
          <p:cNvSpPr/>
          <p:nvPr/>
        </p:nvSpPr>
        <p:spPr>
          <a:xfrm>
            <a:off x="6380889" y="2108253"/>
            <a:ext cx="3389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Presentation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54C6448-1294-F140-8F10-97836D501750}"/>
              </a:ext>
            </a:extLst>
          </p:cNvPr>
          <p:cNvCxnSpPr>
            <a:cxnSpLocks/>
          </p:cNvCxnSpPr>
          <p:nvPr/>
        </p:nvCxnSpPr>
        <p:spPr>
          <a:xfrm>
            <a:off x="5562052" y="4104144"/>
            <a:ext cx="360204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9AFAA122-B3EB-AE41-B479-CB100FBC317A}"/>
              </a:ext>
            </a:extLst>
          </p:cNvPr>
          <p:cNvSpPr/>
          <p:nvPr/>
        </p:nvSpPr>
        <p:spPr>
          <a:xfrm>
            <a:off x="6096000" y="3696651"/>
            <a:ext cx="4148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Application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Logic</a:t>
            </a:r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25663CC-7295-0B4E-A42A-DB72B9B76AFA}"/>
              </a:ext>
            </a:extLst>
          </p:cNvPr>
          <p:cNvCxnSpPr>
            <a:cxnSpLocks/>
          </p:cNvCxnSpPr>
          <p:nvPr/>
        </p:nvCxnSpPr>
        <p:spPr>
          <a:xfrm>
            <a:off x="4982745" y="5325361"/>
            <a:ext cx="1398144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2BE4F5C9-CD8F-1146-A7CA-E4EB7E55FF0D}"/>
              </a:ext>
            </a:extLst>
          </p:cNvPr>
          <p:cNvSpPr/>
          <p:nvPr/>
        </p:nvSpPr>
        <p:spPr>
          <a:xfrm>
            <a:off x="6667502" y="5063751"/>
            <a:ext cx="2073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Data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18FF67-90D4-49B5-9397-C904DBCD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2" y="1869130"/>
            <a:ext cx="4610258" cy="391244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39C552-87B3-4FEF-8576-231CA6BDA38F}"/>
              </a:ext>
            </a:extLst>
          </p:cNvPr>
          <p:cNvSpPr txBox="1"/>
          <p:nvPr/>
        </p:nvSpPr>
        <p:spPr>
          <a:xfrm rot="10800000" flipV="1">
            <a:off x="1597025" y="5781431"/>
            <a:ext cx="8426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Autenticazione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: per ottenere il servizio di Login e ad operazioni concluse, il servizio di Logout.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Magazzino: 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per ottenere il servizio di gestione dei prodotti presenti nel magazzino e la conseguente aggiunta ,modifica, rimozione dal catalogo.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Ordini: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 pe visualizzare le informazioni dei relativi ordini ricevuti, di accettarlo e confermarlo con l’aggiunta del relativo Tracking Code.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Clienti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: per ottenere il servizio di visualizzazione degli utenti registrati e  di rimozione degli Utenti dalla piattaforma </a:t>
            </a: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962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32" y="337904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      ARCHITETTURA – Sistema proposto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 flipV="1">
            <a:off x="994299" y="1412330"/>
            <a:ext cx="11197701" cy="757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F999C2B-69B8-4328-B274-9497363B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32" y="1837455"/>
            <a:ext cx="3682649" cy="31189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D834065-F927-439F-901C-6228390C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449" y="1761669"/>
            <a:ext cx="3958319" cy="33346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978038-5A53-40D7-A953-84AA1CBA2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0255"/>
            <a:ext cx="6120384" cy="14493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67EECAA-896C-4907-ACE7-F90E5738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566" y="5483270"/>
            <a:ext cx="5574899" cy="736092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A99BF03-0D0F-4260-9A15-893D8E8749E0}"/>
              </a:ext>
            </a:extLst>
          </p:cNvPr>
          <p:cNvCxnSpPr/>
          <p:nvPr/>
        </p:nvCxnSpPr>
        <p:spPr>
          <a:xfrm>
            <a:off x="6369050" y="1761669"/>
            <a:ext cx="0" cy="4727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82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3" y="481405"/>
            <a:ext cx="10658622" cy="1595284"/>
          </a:xfrm>
        </p:spPr>
        <p:txBody>
          <a:bodyPr>
            <a:normAutofit/>
          </a:bodyPr>
          <a:lstStyle/>
          <a:p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</a:t>
            </a:r>
            <a:r>
              <a:rPr lang="it-IT" sz="4000" dirty="0">
                <a:solidFill>
                  <a:srgbClr val="C00000"/>
                </a:solidFill>
                <a:latin typeface="Century Schoolbook" panose="02040604050505020304" pitchFamily="18" charset="0"/>
              </a:rPr>
              <a:t>SDD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ARCHITETTURA – Mappatura HARDWARE/SOFTWARE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210952" y="15552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8DE1EC-C016-B34F-91DA-D28E80692EEB}"/>
              </a:ext>
            </a:extLst>
          </p:cNvPr>
          <p:cNvSpPr txBox="1"/>
          <p:nvPr/>
        </p:nvSpPr>
        <p:spPr>
          <a:xfrm>
            <a:off x="6934200" y="2598105"/>
            <a:ext cx="48230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entury Schoolbook" pitchFamily="18" charset="0"/>
              </a:rPr>
              <a:t>Client</a:t>
            </a:r>
            <a:r>
              <a:rPr lang="en-US" dirty="0">
                <a:latin typeface="Century Schoolbook" pitchFamily="18" charset="0"/>
              </a:rPr>
              <a:t>: un </a:t>
            </a:r>
            <a:r>
              <a:rPr lang="en-US" dirty="0" err="1">
                <a:latin typeface="Century Schoolbook" pitchFamily="18" charset="0"/>
              </a:rPr>
              <a:t>qualsiasi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sistema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che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esegue</a:t>
            </a:r>
            <a:r>
              <a:rPr lang="en-US" dirty="0">
                <a:latin typeface="Century Schoolbook" pitchFamily="18" charset="0"/>
              </a:rPr>
              <a:t> il browser </a:t>
            </a:r>
            <a:r>
              <a:rPr lang="en-US" dirty="0" err="1">
                <a:latin typeface="Century Schoolbook" pitchFamily="18" charset="0"/>
              </a:rPr>
              <a:t>tramite</a:t>
            </a:r>
            <a:r>
              <a:rPr lang="en-US" dirty="0">
                <a:latin typeface="Century Schoolbook" pitchFamily="18" charset="0"/>
              </a:rPr>
              <a:t> il quale </a:t>
            </a:r>
            <a:r>
              <a:rPr lang="en-US" dirty="0" err="1">
                <a:latin typeface="Century Schoolbook" pitchFamily="18" charset="0"/>
              </a:rPr>
              <a:t>si</a:t>
            </a:r>
            <a:r>
              <a:rPr lang="en-US" dirty="0">
                <a:latin typeface="Century Schoolbook" pitchFamily="18" charset="0"/>
              </a:rPr>
              <a:t> accede al </a:t>
            </a:r>
            <a:r>
              <a:rPr lang="en-US" dirty="0" err="1">
                <a:latin typeface="Century Schoolbook" pitchFamily="18" charset="0"/>
              </a:rPr>
              <a:t>sito</a:t>
            </a:r>
            <a:r>
              <a:rPr lang="en-US" dirty="0">
                <a:latin typeface="Century Schoolbook" pitchFamily="18" charset="0"/>
              </a:rPr>
              <a:t> web </a:t>
            </a:r>
            <a:r>
              <a:rPr lang="en-US" dirty="0" err="1">
                <a:latin typeface="Century Schoolbook" pitchFamily="18" charset="0"/>
              </a:rPr>
              <a:t>NaFella</a:t>
            </a:r>
            <a:endParaRPr lang="en-US" dirty="0">
              <a:latin typeface="Century Schoolbook" pitchFamily="18" charset="0"/>
            </a:endParaRPr>
          </a:p>
          <a:p>
            <a:pPr marL="269875"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entury Schoolbook" pitchFamily="18" charset="0"/>
              </a:rPr>
              <a:t>Server</a:t>
            </a:r>
            <a:r>
              <a:rPr lang="en-US" dirty="0">
                <a:latin typeface="Century Schoolbook" pitchFamily="18" charset="0"/>
              </a:rPr>
              <a:t>: </a:t>
            </a:r>
            <a:r>
              <a:rPr lang="en-US" dirty="0" err="1">
                <a:latin typeface="Century Schoolbook" pitchFamily="18" charset="0"/>
              </a:rPr>
              <a:t>Rappresenta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il</a:t>
            </a:r>
            <a:r>
              <a:rPr lang="en-US" dirty="0">
                <a:latin typeface="Century Schoolbook" pitchFamily="18" charset="0"/>
              </a:rPr>
              <a:t> Server </a:t>
            </a:r>
            <a:r>
              <a:rPr lang="en-US" dirty="0" err="1">
                <a:latin typeface="Century Schoolbook" pitchFamily="18" charset="0"/>
              </a:rPr>
              <a:t>che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gestisce</a:t>
            </a:r>
            <a:r>
              <a:rPr lang="en-US" dirty="0">
                <a:latin typeface="Century Schoolbook" pitchFamily="18" charset="0"/>
              </a:rPr>
              <a:t> le </a:t>
            </a:r>
            <a:r>
              <a:rPr lang="en-US" dirty="0" err="1">
                <a:latin typeface="Century Schoolbook" pitchFamily="18" charset="0"/>
              </a:rPr>
              <a:t>elaborazioni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lato</a:t>
            </a:r>
            <a:r>
              <a:rPr lang="en-US" dirty="0">
                <a:latin typeface="Century Schoolbook" pitchFamily="18" charset="0"/>
              </a:rPr>
              <a:t> server e la </a:t>
            </a:r>
            <a:r>
              <a:rPr lang="en-US" dirty="0" err="1">
                <a:latin typeface="Century Schoolbook" pitchFamily="18" charset="0"/>
              </a:rPr>
              <a:t>logica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dell'applicazione</a:t>
            </a:r>
            <a:r>
              <a:rPr lang="en-US" dirty="0">
                <a:latin typeface="Century Schoolbook" pitchFamily="18" charset="0"/>
              </a:rPr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entury Schoolbook" pitchFamily="18" charset="0"/>
              </a:rPr>
              <a:t>Database</a:t>
            </a:r>
            <a:r>
              <a:rPr lang="en-US" dirty="0">
                <a:latin typeface="Century Schoolbook" pitchFamily="18" charset="0"/>
              </a:rPr>
              <a:t>: </a:t>
            </a:r>
            <a:r>
              <a:rPr lang="en-US" dirty="0" err="1">
                <a:latin typeface="Century Schoolbook" pitchFamily="18" charset="0"/>
              </a:rPr>
              <a:t>Usa</a:t>
            </a:r>
            <a:r>
              <a:rPr lang="en-US" dirty="0">
                <a:latin typeface="Century Schoolbook" pitchFamily="18" charset="0"/>
              </a:rPr>
              <a:t> un DBMS per la </a:t>
            </a:r>
            <a:r>
              <a:rPr lang="en-US" dirty="0" err="1">
                <a:latin typeface="Century Schoolbook" pitchFamily="18" charset="0"/>
              </a:rPr>
              <a:t>gestione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dei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dati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persistenti</a:t>
            </a:r>
            <a:r>
              <a:rPr lang="en-US" dirty="0">
                <a:latin typeface="Century Schoolbook" pitchFamily="18" charset="0"/>
              </a:rPr>
              <a:t>. 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74AA89-585E-4F1F-9CB5-D6C88BBC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47" y="2315292"/>
            <a:ext cx="5827901" cy="373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497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20253"/>
            <a:ext cx="6526243" cy="4277626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RAD</a:t>
            </a:r>
          </a:p>
          <a:p>
            <a:pPr marL="0" indent="0" algn="ctr">
              <a:buNone/>
            </a:pP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Requirement Analisys Document</a:t>
            </a: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2097922"/>
            <a:ext cx="3539265" cy="3324310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2020/20201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8597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11" y="531036"/>
            <a:ext cx="10986868" cy="1595284"/>
          </a:xfrm>
        </p:spPr>
        <p:txBody>
          <a:bodyPr>
            <a:normAutofit/>
          </a:bodyPr>
          <a:lstStyle/>
          <a:p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</a:t>
            </a:r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       ARCHITETTURA – Gestione dei dati persistenti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0" y="1728016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D390DE-6372-4643-91E5-670BA9E9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17" y="2126320"/>
            <a:ext cx="6852890" cy="40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24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  -    </a:t>
            </a:r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</a:rPr>
              <a:t>Controllo e sicurezza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447653" y="1640997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7B906CD-59CD-49EA-AFEE-0E77EE770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1" y="1885673"/>
            <a:ext cx="4759169" cy="37990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60EC3D1-AB8D-4ADA-B760-7DF3D13D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63" y="2946266"/>
            <a:ext cx="5630032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2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14487"/>
            <a:ext cx="6526243" cy="4283391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ODD</a:t>
            </a:r>
          </a:p>
          <a:p>
            <a:pPr marL="0" indent="0" algn="ctr">
              <a:buNone/>
            </a:pP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Object Design </a:t>
            </a:r>
            <a:r>
              <a:rPr lang="it-IT" sz="32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Document</a:t>
            </a: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1934967"/>
            <a:ext cx="3539265" cy="332568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6783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465" y="396262"/>
            <a:ext cx="9383408" cy="1280890"/>
          </a:xfrm>
          <a:noFill/>
        </p:spPr>
        <p:txBody>
          <a:bodyPr>
            <a:normAutofit/>
          </a:bodyPr>
          <a:lstStyle/>
          <a:p>
            <a:r>
              <a:rPr lang="it-IT" sz="7200" dirty="0">
                <a:solidFill>
                  <a:schemeClr val="tx1"/>
                </a:solidFill>
                <a:latin typeface="Century Schoolbook" panose="02040604050505020304" pitchFamily="18" charset="0"/>
              </a:rPr>
              <a:t>ODD </a:t>
            </a:r>
            <a:r>
              <a:rPr lang="it-IT" sz="3600" dirty="0">
                <a:solidFill>
                  <a:schemeClr val="tx1"/>
                </a:solidFill>
                <a:latin typeface="Century Schoolbook" panose="02040604050505020304" pitchFamily="18" charset="0"/>
              </a:rPr>
              <a:t>Object Design </a:t>
            </a:r>
            <a:r>
              <a:rPr lang="it-IT" sz="36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Document</a:t>
            </a:r>
            <a:endParaRPr lang="it-IT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50" y="2501083"/>
            <a:ext cx="4252608" cy="1927376"/>
          </a:xfrm>
        </p:spPr>
        <p:txBody>
          <a:bodyPr>
            <a:noAutofit/>
          </a:bodyPr>
          <a:lstStyle/>
          <a:p>
            <a:r>
              <a:rPr lang="it-IT" sz="3200">
                <a:latin typeface="Century Schoolbook" panose="02040604050505020304" pitchFamily="18" charset="0"/>
              </a:rPr>
              <a:t>1 </a:t>
            </a:r>
            <a:r>
              <a:rPr lang="it-IT" sz="3200">
                <a:solidFill>
                  <a:srgbClr val="442723"/>
                </a:solidFill>
                <a:latin typeface="Century Schoolbook" panose="02040604050505020304" pitchFamily="18" charset="0"/>
              </a:rPr>
              <a:t>Introduzione</a:t>
            </a:r>
          </a:p>
          <a:p>
            <a:pPr lvl="1"/>
            <a:r>
              <a:rPr lang="it-IT" sz="1800">
                <a:latin typeface="Century Schoolbook" panose="02040604050505020304" pitchFamily="18" charset="0"/>
              </a:rPr>
              <a:t>Trade-off</a:t>
            </a:r>
            <a:endParaRPr lang="it-IT" sz="1800" dirty="0">
              <a:latin typeface="Century Schoolbook" panose="02040604050505020304" pitchFamily="18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3755321" y="3341782"/>
            <a:ext cx="3730694" cy="1910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2 Packages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Class </a:t>
            </a:r>
            <a:r>
              <a:rPr lang="it-IT" sz="1800" dirty="0" err="1">
                <a:latin typeface="Century Schoolbook" panose="02040604050505020304" pitchFamily="18" charset="0"/>
              </a:rPr>
              <a:t>Description</a:t>
            </a:r>
            <a:endParaRPr lang="it-IT" sz="1800" dirty="0">
              <a:latin typeface="Century Schoolbook" panose="020406040505050203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Presentation Layer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Application Layer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Data Layer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E937B64-9D8E-D24B-9FDA-C8B84B15635A}"/>
              </a:ext>
            </a:extLst>
          </p:cNvPr>
          <p:cNvSpPr txBox="1">
            <a:spLocks/>
          </p:cNvSpPr>
          <p:nvPr/>
        </p:nvSpPr>
        <p:spPr>
          <a:xfrm>
            <a:off x="7600315" y="4534362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3 Interfaccia delle Classi</a:t>
            </a:r>
          </a:p>
          <a:p>
            <a:pPr marL="0" indent="0">
              <a:buClrTx/>
              <a:buNone/>
            </a:pPr>
            <a:endParaRPr lang="it-IT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9028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Comprensibilità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34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Costi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E70CBE6-3969-40B4-9615-D39DB479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04" y="3254092"/>
            <a:ext cx="9152964" cy="152028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7A9CB3E-0193-485B-850C-2FA5579D6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5704" y="1606446"/>
            <a:ext cx="553116" cy="553116"/>
          </a:xfrm>
          <a:prstGeom prst="rect">
            <a:avLst/>
          </a:prstGeom>
        </p:spPr>
      </p:pic>
      <p:pic>
        <p:nvPicPr>
          <p:cNvPr id="27" name="Immagine 26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300AFDF9-431E-42EF-95FA-F93781BF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74" y="4632550"/>
            <a:ext cx="841710" cy="841710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3170326" y="561807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4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Interfaccia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35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Usabilità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3170326" y="561807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8DC5A979-F697-4972-8BEE-AB46E2C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27" y="3373993"/>
            <a:ext cx="9443545" cy="107027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60C51E-29DA-4E82-BD96-567846F37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4" y="1642369"/>
            <a:ext cx="349924" cy="5005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4931068-CFC1-43AF-84FE-69FB612F7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76" y="4617112"/>
            <a:ext cx="786966" cy="7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03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Memoria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36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Efficienza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3170326" y="561807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AAE3D628-1A6E-4B5A-81AE-6EDF8C9C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41" y="4760983"/>
            <a:ext cx="513443" cy="5134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2355639-BC03-431B-8DBA-7F3C46D9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75" y="1608431"/>
            <a:ext cx="592974" cy="5929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75B587-1623-4504-845D-EE1CB3CA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954" y="3316156"/>
            <a:ext cx="7422087" cy="16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29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Sicurezza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37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Efficienza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4439833" y="673934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AAE3D628-1A6E-4B5A-81AE-6EDF8C9C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41" y="4760983"/>
            <a:ext cx="513443" cy="51344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9664D02-20F2-49D9-9CE1-AAC5DF748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89" y="1631732"/>
            <a:ext cx="638946" cy="63894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E771FF-09BE-4858-B52D-0E522AD7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989" y="3379706"/>
            <a:ext cx="8073052" cy="12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3049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  -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NaFella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257300" y="164099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87B147-C599-4F82-B062-CDDA0611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09" y="1685181"/>
            <a:ext cx="3916941" cy="48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786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6863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372408" y="116474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8A10AD-565B-44DC-8D5B-1117573D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4" y="1328551"/>
            <a:ext cx="4639279" cy="48264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F5E20E-11D8-4E46-B273-F7F16EBADAC9}"/>
              </a:ext>
            </a:extLst>
          </p:cNvPr>
          <p:cNvSpPr txBox="1"/>
          <p:nvPr/>
        </p:nvSpPr>
        <p:spPr>
          <a:xfrm>
            <a:off x="5805824" y="2141424"/>
            <a:ext cx="6119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seguente schema contiene tutte le classi Java che si occupano rispettivamente della logica di presentazione del sistema</a:t>
            </a:r>
          </a:p>
        </p:txBody>
      </p:sp>
    </p:spTree>
    <p:extLst>
      <p:ext uri="{BB962C8B-B14F-4D97-AF65-F5344CB8AC3E}">
        <p14:creationId xmlns:p14="http://schemas.microsoft.com/office/powerpoint/2010/main" val="746018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86" y="299132"/>
            <a:ext cx="9383408" cy="1280890"/>
          </a:xfrm>
        </p:spPr>
        <p:txBody>
          <a:bodyPr>
            <a:normAutofit/>
          </a:bodyPr>
          <a:lstStyle/>
          <a:p>
            <a:r>
              <a:rPr lang="it-IT" sz="7200" dirty="0">
                <a:latin typeface="Century Schoolbook" panose="02040604050505020304" pitchFamily="18" charset="0"/>
              </a:rPr>
              <a:t>RAD </a:t>
            </a:r>
            <a:r>
              <a:rPr lang="it-IT" sz="2400" dirty="0" err="1">
                <a:latin typeface="Century Schoolbook" panose="02040604050505020304" pitchFamily="18" charset="0"/>
              </a:rPr>
              <a:t>Requirement</a:t>
            </a:r>
            <a:r>
              <a:rPr lang="it-IT" sz="2400" dirty="0">
                <a:latin typeface="Century Schoolbook" panose="02040604050505020304" pitchFamily="18" charset="0"/>
              </a:rPr>
              <a:t> Analysis </a:t>
            </a:r>
            <a:r>
              <a:rPr lang="it-IT" sz="2400" dirty="0" err="1">
                <a:latin typeface="Century Schoolbook" panose="02040604050505020304" pitchFamily="18" charset="0"/>
              </a:rPr>
              <a:t>Document</a:t>
            </a:r>
            <a:endParaRPr lang="it-IT" sz="7200" dirty="0">
              <a:latin typeface="Century Schoolbook" panose="02040604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92" y="2623930"/>
            <a:ext cx="4252608" cy="1927376"/>
          </a:xfrm>
        </p:spPr>
        <p:txBody>
          <a:bodyPr>
            <a:noAutofit/>
          </a:bodyPr>
          <a:lstStyle/>
          <a:p>
            <a:r>
              <a:rPr lang="it-IT" sz="3200" dirty="0">
                <a:latin typeface="Century Schoolbook" panose="02040604050505020304" pitchFamily="18" charset="0"/>
              </a:rPr>
              <a:t>1 Introduzione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Scopo del sistema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Obiettivi e criteri di successo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6096000" y="4125554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/>
              <a:t>2 Sistema Proposto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Attori del sistema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Requisiti del sistema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Modello del sistema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168373224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6863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372408" y="116474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0" y="662585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1417DB1-39FE-43EF-8499-CAD49280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06" y="1164747"/>
            <a:ext cx="3845669" cy="55434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23E247-C693-493C-94AB-E09B23D8612E}"/>
              </a:ext>
            </a:extLst>
          </p:cNvPr>
          <p:cNvSpPr txBox="1"/>
          <p:nvPr/>
        </p:nvSpPr>
        <p:spPr>
          <a:xfrm>
            <a:off x="6750733" y="2298366"/>
            <a:ext cx="5591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seguente schema contiene tutte le classi Java che si occupano rispettivamente della logica di controllo del sistema</a:t>
            </a:r>
          </a:p>
        </p:txBody>
      </p:sp>
    </p:spTree>
    <p:extLst>
      <p:ext uri="{BB962C8B-B14F-4D97-AF65-F5344CB8AC3E}">
        <p14:creationId xmlns:p14="http://schemas.microsoft.com/office/powerpoint/2010/main" val="1378686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6863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372408" y="116474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0" y="662585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439D35-E8F8-4A74-AA82-8E8EE13C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70" y="1268806"/>
            <a:ext cx="5233605" cy="485919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9B78AD-8E42-4F27-8A12-4F7B46B26C44}"/>
              </a:ext>
            </a:extLst>
          </p:cNvPr>
          <p:cNvSpPr txBox="1"/>
          <p:nvPr/>
        </p:nvSpPr>
        <p:spPr>
          <a:xfrm>
            <a:off x="6665119" y="2717141"/>
            <a:ext cx="5364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seguente schema contiene tutte le classi Java che si occupano rispettivamente delle entità e delle tabelle del database presenti all’interno del sistema</a:t>
            </a:r>
          </a:p>
        </p:txBody>
      </p:sp>
    </p:spTree>
    <p:extLst>
      <p:ext uri="{BB962C8B-B14F-4D97-AF65-F5344CB8AC3E}">
        <p14:creationId xmlns:p14="http://schemas.microsoft.com/office/powerpoint/2010/main" val="264748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ODD  -  Interfaccia delle classi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285728" y="17076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2585B3-CCA9-49CC-8B13-551F2A7A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88555"/>
            <a:ext cx="7419975" cy="41801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AF79DF-C466-4678-9228-404A469EA36B}"/>
              </a:ext>
            </a:extLst>
          </p:cNvPr>
          <p:cNvSpPr txBox="1"/>
          <p:nvPr/>
        </p:nvSpPr>
        <p:spPr>
          <a:xfrm>
            <a:off x="4003287" y="1832671"/>
            <a:ext cx="625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Gestione Autenticazione</a:t>
            </a:r>
          </a:p>
        </p:txBody>
      </p:sp>
    </p:spTree>
    <p:extLst>
      <p:ext uri="{BB962C8B-B14F-4D97-AF65-F5344CB8AC3E}">
        <p14:creationId xmlns:p14="http://schemas.microsoft.com/office/powerpoint/2010/main" val="10181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787791"/>
            <a:ext cx="6526243" cy="5110088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it-IT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TESTING</a:t>
            </a:r>
          </a:p>
          <a:p>
            <a:pPr marL="0" indent="0" algn="ctr"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1934967"/>
            <a:ext cx="3539265" cy="332568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249660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  <a:stCxn id="27" idx="0"/>
            <a:endCxn id="30" idx="4"/>
          </p:cNvCxnSpPr>
          <p:nvPr/>
        </p:nvCxnSpPr>
        <p:spPr>
          <a:xfrm flipV="1">
            <a:off x="6401942" y="2463800"/>
            <a:ext cx="7257" cy="344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7607300" y="3274219"/>
            <a:ext cx="298450" cy="2055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>
            <a:off x="7558588" y="4676622"/>
            <a:ext cx="314325" cy="171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4929809" y="4661463"/>
            <a:ext cx="281940" cy="2666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H="1" flipV="1">
            <a:off x="4922520" y="3246120"/>
            <a:ext cx="31242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54556" y="506569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Documenti</a:t>
            </a: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104054" y="2808264"/>
            <a:ext cx="2595775" cy="2572906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5100051" y="3785824"/>
            <a:ext cx="2556232" cy="584775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32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Documenti</a:t>
            </a:r>
          </a:p>
        </p:txBody>
      </p:sp>
      <p:sp>
        <p:nvSpPr>
          <p:cNvPr id="30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873313" y="1371352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5709601" y="1595149"/>
            <a:ext cx="1416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</a:p>
          <a:p>
            <a:pPr algn="ctr"/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Plan</a:t>
            </a:r>
            <a:endParaRPr lang="it-IT" altLang="ko-KR" sz="1600" b="1" dirty="0">
              <a:solidFill>
                <a:schemeClr val="bg1"/>
              </a:solidFill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32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3955613" y="2434069"/>
            <a:ext cx="1071771" cy="1058431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3790994" y="2584387"/>
            <a:ext cx="1416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Execution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Report</a:t>
            </a:r>
          </a:p>
        </p:txBody>
      </p:sp>
      <p:sp>
        <p:nvSpPr>
          <p:cNvPr id="35" name="Rettangolo 34"/>
          <p:cNvSpPr/>
          <p:nvPr/>
        </p:nvSpPr>
        <p:spPr>
          <a:xfrm>
            <a:off x="7672205" y="4666734"/>
            <a:ext cx="14169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</a:t>
            </a:r>
          </a:p>
        </p:txBody>
      </p:sp>
      <p:sp>
        <p:nvSpPr>
          <p:cNvPr id="36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7721957" y="2374653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7700287" y="2492089"/>
            <a:ext cx="11579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5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</a:p>
          <a:p>
            <a:pPr algn="ctr"/>
            <a:r>
              <a:rPr lang="it-IT" altLang="ko-KR" sz="15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Case Specific.</a:t>
            </a:r>
          </a:p>
        </p:txBody>
      </p:sp>
      <p:sp>
        <p:nvSpPr>
          <p:cNvPr id="3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4053859" y="4532248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ttangolo 38"/>
          <p:cNvSpPr/>
          <p:nvPr/>
        </p:nvSpPr>
        <p:spPr>
          <a:xfrm>
            <a:off x="3995202" y="4648426"/>
            <a:ext cx="120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Incident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Report</a:t>
            </a:r>
          </a:p>
        </p:txBody>
      </p:sp>
      <p:sp>
        <p:nvSpPr>
          <p:cNvPr id="40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7775413" y="4517701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7699829" y="4622370"/>
            <a:ext cx="1295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Summary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 Report</a:t>
            </a:r>
          </a:p>
        </p:txBody>
      </p:sp>
      <p:cxnSp>
        <p:nvCxnSpPr>
          <p:cNvPr id="62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308100" y="34036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8793728" y="5610149"/>
            <a:ext cx="3327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231900" y="54737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3106022" y="2247649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1261309" y="2439495"/>
            <a:ext cx="2725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Descrive i dettagli dell’esecuzione dei test case realizzati</a:t>
            </a:r>
          </a:p>
        </p:txBody>
      </p:sp>
      <p:sp>
        <p:nvSpPr>
          <p:cNvPr id="75" name="Rettangolo 74"/>
          <p:cNvSpPr/>
          <p:nvPr/>
        </p:nvSpPr>
        <p:spPr>
          <a:xfrm>
            <a:off x="1206500" y="4502835"/>
            <a:ext cx="2771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Report sui bug ottenuti in fase di Testing del sistema</a:t>
            </a:r>
          </a:p>
        </p:txBody>
      </p:sp>
      <p:sp>
        <p:nvSpPr>
          <p:cNvPr id="76" name="Rettangolo 75"/>
          <p:cNvSpPr/>
          <p:nvPr/>
        </p:nvSpPr>
        <p:spPr>
          <a:xfrm>
            <a:off x="3253279" y="1651020"/>
            <a:ext cx="2724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 err="1">
                <a:latin typeface="Century Schoolbook" panose="02040604050505020304" pitchFamily="18" charset="0"/>
                <a:cs typeface="Arial" pitchFamily="34" charset="0"/>
              </a:rPr>
              <a:t>Pianiﬁcazione</a:t>
            </a:r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 delle attività di Testing</a:t>
            </a:r>
          </a:p>
        </p:txBody>
      </p:sp>
      <p:sp>
        <p:nvSpPr>
          <p:cNvPr id="77" name="Rettangolo 76"/>
          <p:cNvSpPr/>
          <p:nvPr/>
        </p:nvSpPr>
        <p:spPr>
          <a:xfrm>
            <a:off x="8796641" y="2381376"/>
            <a:ext cx="29381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Specifica dei casi di test con input richiesti e output attesi</a:t>
            </a:r>
          </a:p>
        </p:txBody>
      </p:sp>
      <p:sp>
        <p:nvSpPr>
          <p:cNvPr id="79" name="Rettangolo 78"/>
          <p:cNvSpPr/>
          <p:nvPr/>
        </p:nvSpPr>
        <p:spPr>
          <a:xfrm>
            <a:off x="8750024" y="4676622"/>
            <a:ext cx="36326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Report sui risultati </a:t>
            </a:r>
          </a:p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Ottenuti in fase di </a:t>
            </a:r>
          </a:p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testing</a:t>
            </a:r>
          </a:p>
        </p:txBody>
      </p:sp>
      <p:cxnSp>
        <p:nvCxnSpPr>
          <p:cNvPr id="48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8953500" y="33655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ttangolo 50"/>
          <p:cNvSpPr/>
          <p:nvPr/>
        </p:nvSpPr>
        <p:spPr>
          <a:xfrm>
            <a:off x="203200" y="6550223"/>
            <a:ext cx="810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</p:spTree>
    <p:extLst>
      <p:ext uri="{BB962C8B-B14F-4D97-AF65-F5344CB8AC3E}">
        <p14:creationId xmlns:p14="http://schemas.microsoft.com/office/powerpoint/2010/main" val="1834057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3748356" y="561466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4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Testing – Tools</a:t>
            </a: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131" name="Picture 3" descr="C:\Users\pc\Downloads\kisspng-gear-sprocket-clip-art-gears-art-5ab3c89dd60938.96134451152173174187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921207">
            <a:off x="3015444" y="1555845"/>
            <a:ext cx="7269564" cy="5258962"/>
          </a:xfrm>
          <a:prstGeom prst="rect">
            <a:avLst/>
          </a:prstGeom>
          <a:noFill/>
        </p:spPr>
      </p:pic>
      <p:pic>
        <p:nvPicPr>
          <p:cNvPr id="48132" name="Picture 4" descr="C:\Users\pc\Downloads\kisspng-junit-software-testing-spring-framework-unit-testi-5afe8b5d8a9de8.235201501526631261567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423" y="3783272"/>
            <a:ext cx="1836478" cy="1836478"/>
          </a:xfrm>
          <a:prstGeom prst="rect">
            <a:avLst/>
          </a:prstGeom>
          <a:noFill/>
        </p:spPr>
      </p:pic>
      <p:pic>
        <p:nvPicPr>
          <p:cNvPr id="48133" name="Picture 5" descr="C:\Users\pc\Downloads\kisspng-selenium-test-automation-software-testing-computer-5c9268a4f05d17.100310891553098916984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20" y="3892479"/>
            <a:ext cx="1546296" cy="1546296"/>
          </a:xfrm>
          <a:prstGeom prst="rect">
            <a:avLst/>
          </a:prstGeom>
          <a:noFill/>
        </p:spPr>
      </p:pic>
      <p:sp>
        <p:nvSpPr>
          <p:cNvPr id="17" name="Rettangolo 16"/>
          <p:cNvSpPr/>
          <p:nvPr/>
        </p:nvSpPr>
        <p:spPr>
          <a:xfrm>
            <a:off x="5570900" y="2693037"/>
            <a:ext cx="317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8599657" y="1995601"/>
            <a:ext cx="3167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itchFamily="18" charset="0"/>
              </a:rPr>
              <a:t>JUnit5</a:t>
            </a:r>
            <a:endParaRPr lang="it-IT" dirty="0">
              <a:latin typeface="Century Schoolbook" pitchFamily="18" charset="0"/>
            </a:endParaRPr>
          </a:p>
          <a:p>
            <a:pPr algn="ctr"/>
            <a:r>
              <a:rPr lang="it-IT" dirty="0">
                <a:latin typeface="Century Schoolbook" pitchFamily="18" charset="0"/>
              </a:rPr>
              <a:t>Framework di Unit Testing per il linguaggio di programmazione Java.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2538009" y="1953371"/>
            <a:ext cx="2397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itchFamily="18" charset="0"/>
              </a:rPr>
              <a:t>Selenium</a:t>
            </a:r>
            <a:r>
              <a:rPr lang="it-IT" dirty="0">
                <a:latin typeface="Century Schoolbook" pitchFamily="18" charset="0"/>
              </a:rPr>
              <a:t> </a:t>
            </a:r>
            <a:r>
              <a:rPr lang="it-IT" dirty="0" err="1">
                <a:latin typeface="Century Schoolbook" pitchFamily="18" charset="0"/>
              </a:rPr>
              <a:t>Framework</a:t>
            </a:r>
            <a:r>
              <a:rPr lang="it-IT" dirty="0">
                <a:latin typeface="Century Schoolbook" pitchFamily="18" charset="0"/>
              </a:rPr>
              <a:t> per il Testing di applicazioni web. </a:t>
            </a:r>
          </a:p>
        </p:txBody>
      </p:sp>
      <p:sp>
        <p:nvSpPr>
          <p:cNvPr id="9218" name="AutoShape 2" descr="Risultato immagini per test case icon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03200" y="655022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2DED002-6D67-4602-80D2-580B0DD3B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979" y="2611839"/>
            <a:ext cx="1560142" cy="7784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1862C-20FE-4DFE-B5B5-3D9FDC1A2B1F}"/>
              </a:ext>
            </a:extLst>
          </p:cNvPr>
          <p:cNvSpPr txBox="1"/>
          <p:nvPr/>
        </p:nvSpPr>
        <p:spPr>
          <a:xfrm>
            <a:off x="5958881" y="4630589"/>
            <a:ext cx="157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 err="1"/>
              <a:t>Mockito</a:t>
            </a:r>
            <a:endParaRPr lang="it-IT" b="1" u="sng" dirty="0"/>
          </a:p>
          <a:p>
            <a:r>
              <a:rPr lang="it-IT" dirty="0"/>
              <a:t>è un open source framework di testing per Java </a:t>
            </a:r>
          </a:p>
        </p:txBody>
      </p:sp>
    </p:spTree>
    <p:extLst>
      <p:ext uri="{BB962C8B-B14F-4D97-AF65-F5344CB8AC3E}">
        <p14:creationId xmlns:p14="http://schemas.microsoft.com/office/powerpoint/2010/main" val="84861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1970641" y="984290"/>
            <a:ext cx="75162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Come strategia utilizzata per effettuare il testing , viene utilizzata la tecnica </a:t>
            </a:r>
            <a:r>
              <a:rPr lang="it-IT" b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BlackBox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che si focalizza sul comportamento Input/Output ignorando la struttura interna della componente.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Come tool è stato utilizzato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Mockito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per il testing di unità sulle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servlet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e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JUnit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per il testing di unità delle classi.  </a:t>
            </a: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F05E43C-58C1-4BCF-8E63-D3FC8CFEEF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33628" r="901" b="19691"/>
          <a:stretch/>
        </p:blipFill>
        <p:spPr>
          <a:xfrm>
            <a:off x="2978576" y="3412436"/>
            <a:ext cx="6024263" cy="1433535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Test di Unità</a:t>
            </a: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705443" y="1143000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FD18CE-5DA8-4EE1-84C1-F44709BF7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2" y="5305515"/>
            <a:ext cx="2369563" cy="72389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BB924B6-AA19-4A06-959A-B7BE9F9E9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21" y="4954753"/>
            <a:ext cx="2895600" cy="14478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F013887-E07C-47D9-891C-D038245CA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21" y="4980053"/>
            <a:ext cx="2895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44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2001736" y="1575061"/>
            <a:ext cx="81885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Come strategia utilizzata per effettuare il testing d’Integrazione , viene utilizzata la tecnica </a:t>
            </a:r>
            <a:r>
              <a:rPr lang="it-IT" b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BottomUp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la quale vengono testati inizialmente i sottosistemi appartenenti allo strato Data Layer dell’architettura, per poi passare agli strati superiori</a:t>
            </a: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Test d’Integrazione</a:t>
            </a: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705443" y="1143000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8644DE-3E64-45DB-8788-C721A23F1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624262"/>
            <a:ext cx="55054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1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1705443" y="1538287"/>
            <a:ext cx="8437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NaFella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trattandosi di un’applicazione web è stato usato il tool </a:t>
            </a:r>
            <a:r>
              <a:rPr lang="it-IT" b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Selenium</a:t>
            </a:r>
            <a:r>
              <a:rPr lang="it-IT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che si occupa di simulare l’interazione con il sistema dal punto di vista dell’utente. </a:t>
            </a: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Test di Sistema</a:t>
            </a: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705443" y="1143000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C12E605-686D-4FC6-9A3A-AB5AA4E5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18" y="3629192"/>
            <a:ext cx="1391660" cy="137619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4ECA0B4-A242-48BF-A9C2-A153E04FD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3123091"/>
            <a:ext cx="6123809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2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320812" y="537619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JUnit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190500" y="6550223"/>
            <a:ext cx="718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4656A6-AF45-4969-B9F0-E443F3B49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48" y="2065337"/>
            <a:ext cx="2365453" cy="72548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2B180DD-A1DD-4A82-8B9D-BAFE338A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24" y="3948085"/>
            <a:ext cx="2895851" cy="144487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A135E72-9780-49A9-B5D7-8D97FC15B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8" y="2790824"/>
            <a:ext cx="6409474" cy="18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69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37" y="452830"/>
            <a:ext cx="10867909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e Criteri di Successo del Sistema</a:t>
            </a:r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4F3F9E0C-0483-427B-8BB5-976CED25B2F4}"/>
              </a:ext>
            </a:extLst>
          </p:cNvPr>
          <p:cNvSpPr/>
          <p:nvPr/>
        </p:nvSpPr>
        <p:spPr>
          <a:xfrm>
            <a:off x="5392863" y="3038925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66D753-686A-41D7-B23D-5CE98151D4D2}"/>
              </a:ext>
            </a:extLst>
          </p:cNvPr>
          <p:cNvSpPr/>
          <p:nvPr/>
        </p:nvSpPr>
        <p:spPr>
          <a:xfrm flipH="1">
            <a:off x="3991162" y="3878950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ABA4211-4CA5-42BE-B6E3-9C96E7DAEEC3}"/>
              </a:ext>
            </a:extLst>
          </p:cNvPr>
          <p:cNvSpPr/>
          <p:nvPr/>
        </p:nvSpPr>
        <p:spPr>
          <a:xfrm flipH="1">
            <a:off x="6315923" y="3651993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824FB3D-562B-44FF-B195-ED7D72B17462}"/>
              </a:ext>
            </a:extLst>
          </p:cNvPr>
          <p:cNvSpPr/>
          <p:nvPr/>
        </p:nvSpPr>
        <p:spPr>
          <a:xfrm flipH="1">
            <a:off x="7495467" y="376626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pic>
        <p:nvPicPr>
          <p:cNvPr id="7" name="Elemento grafico 9" descr="Fumetto di pensiero">
            <a:extLst>
              <a:ext uri="{FF2B5EF4-FFF2-40B4-BE49-F238E27FC236}">
                <a16:creationId xmlns:a16="http://schemas.microsoft.com/office/drawing/2014/main" id="{E8D49C26-F369-4B38-BC33-55FA1FB351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5603">
            <a:off x="4169705" y="3083766"/>
            <a:ext cx="699866" cy="699866"/>
          </a:xfrm>
          <a:prstGeom prst="rect">
            <a:avLst/>
          </a:prstGeom>
        </p:spPr>
      </p:pic>
      <p:pic>
        <p:nvPicPr>
          <p:cNvPr id="8" name="Elemento grafico 11" descr="Lampadina e ingranaggio">
            <a:extLst>
              <a:ext uri="{FF2B5EF4-FFF2-40B4-BE49-F238E27FC236}">
                <a16:creationId xmlns:a16="http://schemas.microsoft.com/office/drawing/2014/main" id="{76304094-145B-4E48-9886-0655CEB429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4699" y="3236127"/>
            <a:ext cx="569934" cy="569934"/>
          </a:xfrm>
          <a:prstGeom prst="rect">
            <a:avLst/>
          </a:prstGeom>
        </p:spPr>
      </p:pic>
      <p:grpSp>
        <p:nvGrpSpPr>
          <p:cNvPr id="9" name="Group 31">
            <a:extLst>
              <a:ext uri="{FF2B5EF4-FFF2-40B4-BE49-F238E27FC236}">
                <a16:creationId xmlns:a16="http://schemas.microsoft.com/office/drawing/2014/main" id="{87CCE23C-4239-4774-8F39-9A0168154015}"/>
              </a:ext>
            </a:extLst>
          </p:cNvPr>
          <p:cNvGrpSpPr/>
          <p:nvPr/>
        </p:nvGrpSpPr>
        <p:grpSpPr>
          <a:xfrm>
            <a:off x="5150189" y="4702117"/>
            <a:ext cx="2808123" cy="1367790"/>
            <a:chOff x="4611928" y="4617259"/>
            <a:chExt cx="2808123" cy="1367790"/>
          </a:xfrm>
          <a:solidFill>
            <a:srgbClr val="7E0000"/>
          </a:solidFill>
        </p:grpSpPr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69C00ECC-5D04-4C64-8372-B2E7600B4180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DAAE59-014D-43BC-AA49-0F78F98FABD5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3D0ADC5-51F2-4BD3-A1F3-2B535EB2EA78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</p:grp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652337" y="1556084"/>
            <a:ext cx="84060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olo 1">
            <a:extLst>
              <a:ext uri="{FF2B5EF4-FFF2-40B4-BE49-F238E27FC236}">
                <a16:creationId xmlns:a16="http://schemas.microsoft.com/office/drawing/2014/main" id="{13D68251-0E20-4EBB-B376-781A6D139CCF}"/>
              </a:ext>
            </a:extLst>
          </p:cNvPr>
          <p:cNvSpPr txBox="1">
            <a:spLocks/>
          </p:cNvSpPr>
          <p:nvPr/>
        </p:nvSpPr>
        <p:spPr>
          <a:xfrm>
            <a:off x="2772719" y="2621866"/>
            <a:ext cx="1477228" cy="5706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SCOPO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7F7C7092-E224-4F8D-BDEB-D164C0D1A553}"/>
              </a:ext>
            </a:extLst>
          </p:cNvPr>
          <p:cNvSpPr txBox="1">
            <a:spLocks/>
          </p:cNvSpPr>
          <p:nvPr/>
        </p:nvSpPr>
        <p:spPr>
          <a:xfrm>
            <a:off x="8002892" y="2790484"/>
            <a:ext cx="2143909" cy="7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chemeClr val="tx1"/>
                </a:solidFill>
                <a:latin typeface="Century Schoolbook" panose="02040604050505020304" pitchFamily="18" charset="0"/>
              </a:rPr>
              <a:t>OBIETTIVI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2AF2C5AB-FE11-4592-B3B9-08F171C497E4}"/>
              </a:ext>
            </a:extLst>
          </p:cNvPr>
          <p:cNvSpPr/>
          <p:nvPr/>
        </p:nvSpPr>
        <p:spPr>
          <a:xfrm rot="20503918">
            <a:off x="6391632" y="2246851"/>
            <a:ext cx="415608" cy="439770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511DA01A-3533-4F65-851E-4D10EE949DC5}"/>
              </a:ext>
            </a:extLst>
          </p:cNvPr>
          <p:cNvSpPr/>
          <p:nvPr/>
        </p:nvSpPr>
        <p:spPr>
          <a:xfrm rot="18850474" flipV="1">
            <a:off x="6367372" y="2677689"/>
            <a:ext cx="411790" cy="415349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B124ADC6-C370-4A64-B613-914C13452C06}"/>
              </a:ext>
            </a:extLst>
          </p:cNvPr>
          <p:cNvSpPr/>
          <p:nvPr/>
        </p:nvSpPr>
        <p:spPr>
          <a:xfrm rot="18427268">
            <a:off x="5933626" y="2406797"/>
            <a:ext cx="500258" cy="491950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6243707B-4C66-4CCA-B594-B9A14EFE86F5}"/>
              </a:ext>
            </a:extLst>
          </p:cNvPr>
          <p:cNvSpPr/>
          <p:nvPr/>
        </p:nvSpPr>
        <p:spPr>
          <a:xfrm rot="20907797">
            <a:off x="6735245" y="2461508"/>
            <a:ext cx="536051" cy="547775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</p:spTree>
    <p:extLst>
      <p:ext uri="{BB962C8B-B14F-4D97-AF65-F5344CB8AC3E}">
        <p14:creationId xmlns:p14="http://schemas.microsoft.com/office/powerpoint/2010/main" val="320020985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Case </a:t>
            </a:r>
            <a:r>
              <a:rPr lang="it-IT" sz="3600" dirty="0" err="1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Specification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>
          <a:xfrm>
            <a:off x="1672195" y="15171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Century Schoolbook" pitchFamily="18" charset="0"/>
              </a:rPr>
              <a:t> TC_1.3_1</a:t>
            </a:r>
          </a:p>
        </p:txBody>
      </p:sp>
      <p:sp>
        <p:nvSpPr>
          <p:cNvPr id="9" name="Rettangolo 8"/>
          <p:cNvSpPr/>
          <p:nvPr/>
        </p:nvSpPr>
        <p:spPr>
          <a:xfrm>
            <a:off x="1659495" y="47429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Century Schoolbook" pitchFamily="18" charset="0"/>
              </a:rPr>
              <a:t> TC_1.1_5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460B801-B8D9-468C-8ADA-52CBD4A3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43" y="4346586"/>
            <a:ext cx="4222029" cy="220363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AF48F81-3A6F-41DE-94A3-785B252F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43" y="1557653"/>
            <a:ext cx="4302852" cy="22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42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Passed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/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Failed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Criteria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5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ttangolo 59"/>
          <p:cNvSpPr/>
          <p:nvPr/>
        </p:nvSpPr>
        <p:spPr>
          <a:xfrm>
            <a:off x="1175224" y="2001291"/>
            <a:ext cx="3693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Century Schoolbook" pitchFamily="18" charset="0"/>
              </a:rPr>
              <a:t>Un test darà esito FAILED se, dato un input al sistema, l’output osservato sarà uguale all’output atteso dall’oracolo,quindi è stata identificata un success. </a:t>
            </a:r>
          </a:p>
        </p:txBody>
      </p:sp>
      <p:sp>
        <p:nvSpPr>
          <p:cNvPr id="61" name="Rettangolo 60"/>
          <p:cNvSpPr/>
          <p:nvPr/>
        </p:nvSpPr>
        <p:spPr>
          <a:xfrm>
            <a:off x="965958" y="3923544"/>
            <a:ext cx="39032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Century Schoolbook" pitchFamily="18" charset="0"/>
              </a:rPr>
              <a:t>Un test darà esito PASSED quando l’output osservato sarà diverso da quello presente nell’oracolo. In tal caso questa verrà analizzata e si procederà alla correzione.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743" y="3993734"/>
            <a:ext cx="1303337" cy="145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6038" y="1714129"/>
            <a:ext cx="13620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ttangolo 69"/>
          <p:cNvSpPr/>
          <p:nvPr/>
        </p:nvSpPr>
        <p:spPr>
          <a:xfrm>
            <a:off x="6776656" y="4350319"/>
            <a:ext cx="4881943" cy="20924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ttangolo 70"/>
          <p:cNvSpPr/>
          <p:nvPr/>
        </p:nvSpPr>
        <p:spPr>
          <a:xfrm>
            <a:off x="6744933" y="1543053"/>
            <a:ext cx="5016792" cy="23746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177800" y="6550223"/>
            <a:ext cx="7353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912600-DD26-4193-84E5-E3D825BC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88" y="1624092"/>
            <a:ext cx="4413476" cy="22762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CFE6ED-66B9-48D0-83D8-C8E2204D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05" y="4441792"/>
            <a:ext cx="4291843" cy="18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2160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</a:t>
            </a:r>
            <a:r>
              <a:rPr lang="it-IT" sz="3600" dirty="0" err="1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Execution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Report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FB1D762-D978-40E1-8D3A-E491E824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491545"/>
            <a:ext cx="5604668" cy="28633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DE830BE-F604-4DD9-A90E-D7E2FEEB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85" y="1445795"/>
            <a:ext cx="5787615" cy="27060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D8FCE40-1C3F-423D-8E4E-4ACFAB3D0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85" y="4151883"/>
            <a:ext cx="5787615" cy="9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0427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</a:t>
            </a:r>
            <a:r>
              <a:rPr lang="it-IT" sz="3600" dirty="0" err="1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Incident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Report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98E167-35E3-4229-A68B-DBBA62AC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83" y="1700145"/>
            <a:ext cx="6888955" cy="23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1549868" y="770593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it-IT" sz="3600" noProof="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Implementazione 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Ambienti Utilizzati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49868" y="142192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772" name="AutoShape 4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2774" name="AutoShape 6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2776" name="AutoShape 8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2778" name="Picture 10" descr="Risultato immagini per mysql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6975" y="2016911"/>
            <a:ext cx="3330575" cy="2266164"/>
          </a:xfrm>
          <a:prstGeom prst="rect">
            <a:avLst/>
          </a:prstGeom>
          <a:noFill/>
        </p:spPr>
      </p:pic>
      <p:pic>
        <p:nvPicPr>
          <p:cNvPr id="32782" name="Picture 14" descr="Risultato immagini per tomcat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4900" y="1948964"/>
            <a:ext cx="4035425" cy="2191236"/>
          </a:xfrm>
          <a:prstGeom prst="rect">
            <a:avLst/>
          </a:prstGeom>
          <a:noFill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77F328F-4DBD-4A7A-812F-3436052E4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4637153"/>
            <a:ext cx="7620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861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1640156" y="853105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Implementazione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Linguaggi di Sviluppo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450828" y="1602897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>
          <a:xfrm>
            <a:off x="7492734" y="2946792"/>
            <a:ext cx="231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anose="02040604050505020304" pitchFamily="18" charset="0"/>
                <a:ea typeface="+mj-ea"/>
                <a:cs typeface="+mj-cs"/>
              </a:rPr>
              <a:t>Javascript</a:t>
            </a:r>
          </a:p>
          <a:p>
            <a:pPr algn="ctr"/>
            <a:r>
              <a:rPr lang="it-IT" sz="1400" dirty="0"/>
              <a:t>Linguaggio di scripting</a:t>
            </a:r>
          </a:p>
        </p:txBody>
      </p:sp>
      <p:sp>
        <p:nvSpPr>
          <p:cNvPr id="7" name="Rettangolo 6"/>
          <p:cNvSpPr/>
          <p:nvPr/>
        </p:nvSpPr>
        <p:spPr>
          <a:xfrm>
            <a:off x="5127661" y="3001655"/>
            <a:ext cx="2921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anose="02040604050505020304" pitchFamily="18" charset="0"/>
              </a:rPr>
              <a:t>HTML 5</a:t>
            </a:r>
          </a:p>
          <a:p>
            <a:pPr algn="ctr"/>
            <a:r>
              <a:rPr lang="it-IT" sz="1400" dirty="0"/>
              <a:t>Linguaggio</a:t>
            </a:r>
            <a:r>
              <a:rPr lang="it-IT" dirty="0">
                <a:latin typeface="Century Schoolbook" panose="02040604050505020304" pitchFamily="18" charset="0"/>
              </a:rPr>
              <a:t> </a:t>
            </a:r>
            <a:r>
              <a:rPr lang="it-IT" sz="1400" dirty="0"/>
              <a:t>di </a:t>
            </a:r>
          </a:p>
          <a:p>
            <a:pPr algn="ctr"/>
            <a:r>
              <a:rPr lang="it-IT" sz="1400" dirty="0"/>
              <a:t>Markup</a:t>
            </a:r>
          </a:p>
        </p:txBody>
      </p:sp>
      <p:sp>
        <p:nvSpPr>
          <p:cNvPr id="8" name="Rettangolo 7"/>
          <p:cNvSpPr/>
          <p:nvPr/>
        </p:nvSpPr>
        <p:spPr>
          <a:xfrm>
            <a:off x="7965646" y="5428728"/>
            <a:ext cx="16643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b="1" u="sng" dirty="0">
                <a:latin typeface="Century Schoolbook" panose="02040604050505020304" pitchFamily="18" charset="0"/>
              </a:rPr>
              <a:t>CSS 3</a:t>
            </a:r>
          </a:p>
          <a:p>
            <a:pPr algn="ctr"/>
            <a:r>
              <a:rPr lang="it-IT" sz="1400" dirty="0"/>
              <a:t>Linguaggio usato per la deﬁnizione di stili</a:t>
            </a:r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5D295BC-E5C1-4D55-B248-81E7065E3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1" y="1752108"/>
            <a:ext cx="2111416" cy="1186997"/>
          </a:xfrm>
          <a:prstGeom prst="rect">
            <a:avLst/>
          </a:prstGeom>
        </p:spPr>
      </p:pic>
      <p:pic>
        <p:nvPicPr>
          <p:cNvPr id="10" name="Immagine 9" descr="Immagine che contiene segnale, orologio, via, verde&#10;&#10;Descrizione generata automaticamente">
            <a:extLst>
              <a:ext uri="{FF2B5EF4-FFF2-40B4-BE49-F238E27FC236}">
                <a16:creationId xmlns:a16="http://schemas.microsoft.com/office/drawing/2014/main" id="{4DB83F9F-F0E6-45C7-9693-EC8723318B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9" t="17059" r="3939" b="-2392"/>
          <a:stretch/>
        </p:blipFill>
        <p:spPr>
          <a:xfrm>
            <a:off x="7977614" y="4255607"/>
            <a:ext cx="1341639" cy="1144858"/>
          </a:xfrm>
          <a:prstGeom prst="rect">
            <a:avLst/>
          </a:prstGeom>
        </p:spPr>
      </p:pic>
      <p:pic>
        <p:nvPicPr>
          <p:cNvPr id="34818" name="Picture 2" descr="Risultato immagini per html5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0305" y="1806225"/>
            <a:ext cx="955712" cy="992103"/>
          </a:xfrm>
          <a:prstGeom prst="rect">
            <a:avLst/>
          </a:prstGeom>
          <a:noFill/>
        </p:spPr>
      </p:pic>
      <p:sp>
        <p:nvSpPr>
          <p:cNvPr id="12" name="Rettangolo 11"/>
          <p:cNvSpPr/>
          <p:nvPr/>
        </p:nvSpPr>
        <p:spPr>
          <a:xfrm>
            <a:off x="1651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3F9877-B848-497F-B790-2DE75FC2C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44" y="4387212"/>
            <a:ext cx="1102439" cy="9258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39E970C-A201-4F21-81A4-D9DD6E5B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13" y="1717182"/>
            <a:ext cx="4946009" cy="2697494"/>
          </a:xfrm>
          <a:prstGeom prst="rect">
            <a:avLst/>
          </a:prstGeom>
        </p:spPr>
      </p:pic>
      <p:pic>
        <p:nvPicPr>
          <p:cNvPr id="1026" name="Picture 2">
            <a:hlinkClick r:id="rId7"/>
            <a:extLst>
              <a:ext uri="{FF2B5EF4-FFF2-40B4-BE49-F238E27FC236}">
                <a16:creationId xmlns:a16="http://schemas.microsoft.com/office/drawing/2014/main" id="{4F30E6DD-4423-4FA0-92C3-C54AF5B5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28" y="4322107"/>
            <a:ext cx="1987610" cy="95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B974112-9D2D-4939-B5D5-CE85B7249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498" y="1866785"/>
            <a:ext cx="1102439" cy="119914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F9FD10-EE28-41BF-AEB7-0CFCA986317E}"/>
              </a:ext>
            </a:extLst>
          </p:cNvPr>
          <p:cNvSpPr txBox="1"/>
          <p:nvPr/>
        </p:nvSpPr>
        <p:spPr>
          <a:xfrm>
            <a:off x="5252401" y="5358533"/>
            <a:ext cx="1420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u="sng" dirty="0"/>
              <a:t>Bootstrap</a:t>
            </a:r>
          </a:p>
          <a:p>
            <a:r>
              <a:rPr lang="it-IT" sz="1400" dirty="0"/>
              <a:t>È un framework CSS open-source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D7BA91-6508-4EF7-A13B-9F797F580EDC}"/>
              </a:ext>
            </a:extLst>
          </p:cNvPr>
          <p:cNvSpPr txBox="1"/>
          <p:nvPr/>
        </p:nvSpPr>
        <p:spPr>
          <a:xfrm>
            <a:off x="9975673" y="3065929"/>
            <a:ext cx="2311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u="sng" dirty="0" err="1"/>
              <a:t>JQuery</a:t>
            </a:r>
            <a:endParaRPr lang="it-IT" sz="1400" b="1" u="sng" dirty="0"/>
          </a:p>
          <a:p>
            <a:r>
              <a:rPr lang="it-IT" sz="1400" dirty="0"/>
              <a:t> è una libreria JavaScript per applicazioni web, per semplificare la selezione, manipolazione, la gestione degli eventi e l'animazione di elementi DOM in pagine HTML.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C04E7E1-4EB2-4E42-BF03-C1ABD5129500}"/>
              </a:ext>
            </a:extLst>
          </p:cNvPr>
          <p:cNvSpPr txBox="1"/>
          <p:nvPr/>
        </p:nvSpPr>
        <p:spPr>
          <a:xfrm>
            <a:off x="1105334" y="5281358"/>
            <a:ext cx="30437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300" b="1" u="sng" dirty="0"/>
              <a:t>AJAX</a:t>
            </a:r>
          </a:p>
          <a:p>
            <a:r>
              <a:rPr lang="it-IT" sz="1300" dirty="0"/>
              <a:t> è una tecnica di sviluppo software per la realizzazione di applicazioni web interattive , basandosi su uno scambio di dati in background fra web browser e server</a:t>
            </a:r>
          </a:p>
        </p:txBody>
      </p:sp>
    </p:spTree>
    <p:extLst>
      <p:ext uri="{BB962C8B-B14F-4D97-AF65-F5344CB8AC3E}">
        <p14:creationId xmlns:p14="http://schemas.microsoft.com/office/powerpoint/2010/main" val="53868804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820" y="4343719"/>
            <a:ext cx="4448780" cy="1739407"/>
          </a:xfrm>
        </p:spPr>
        <p:txBody>
          <a:bodyPr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TEAM MEMBERS: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SORRENTINO ANDREA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CICALESE LUIGI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CELENTANO CHRISTIAN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COZZOLINO GIORGIO SALVATORE</a:t>
            </a:r>
            <a:endParaRPr lang="it-IT" sz="1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A1657F9-C9E1-429C-867B-3104EAC5B42E}"/>
              </a:ext>
            </a:extLst>
          </p:cNvPr>
          <p:cNvSpPr txBox="1">
            <a:spLocks/>
          </p:cNvSpPr>
          <p:nvPr/>
        </p:nvSpPr>
        <p:spPr>
          <a:xfrm>
            <a:off x="4789574" y="2343444"/>
            <a:ext cx="7573916" cy="45280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6D9E231-6143-40C7-88B2-75BC8AA0854F}"/>
              </a:ext>
            </a:extLst>
          </p:cNvPr>
          <p:cNvSpPr txBox="1">
            <a:spLocks/>
          </p:cNvSpPr>
          <p:nvPr/>
        </p:nvSpPr>
        <p:spPr>
          <a:xfrm>
            <a:off x="4753353" y="-259645"/>
            <a:ext cx="7573916" cy="45280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it-IT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it-IT" sz="9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GRAZIE</a:t>
            </a:r>
          </a:p>
          <a:p>
            <a:pPr marL="0" indent="0" algn="ctr">
              <a:buFont typeface="Wingdings 3" charset="2"/>
              <a:buNone/>
            </a:pPr>
            <a:r>
              <a:rPr lang="it-IT" sz="9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PER L’ATTENZIONE</a:t>
            </a:r>
            <a:endParaRPr lang="it-IT" sz="32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97CEA7-92C0-4A25-8190-496D8F08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9" y="1189933"/>
            <a:ext cx="4121538" cy="40193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36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528F7-0602-4A06-BEEB-B2380EC0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del Sistema</a:t>
            </a:r>
            <a:br>
              <a:rPr lang="it-IT" dirty="0"/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E8D4B6-8802-4069-B902-055F62DE08EC}"/>
              </a:ext>
            </a:extLst>
          </p:cNvPr>
          <p:cNvSpPr txBox="1"/>
          <p:nvPr/>
        </p:nvSpPr>
        <p:spPr>
          <a:xfrm>
            <a:off x="891541" y="2382019"/>
            <a:ext cx="60938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Tramite il sito web </a:t>
            </a:r>
            <a:r>
              <a:rPr lang="it-IT" dirty="0" err="1"/>
              <a:t>NaFella</a:t>
            </a:r>
            <a:r>
              <a:rPr lang="it-IT" dirty="0"/>
              <a:t> è possibile visualizzare e acquistare prodotti di macelleria, dei quali è possibile informarsi su caratteristiche e specifiche. Ogni utente che visita il sito ha la possibilità di visualizzare i prodotti in vendita e di registrarsi alla piattaforma e quindi rendere possibile l’acquisto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F74E82-FA02-491F-A8FF-4609353C35A7}"/>
              </a:ext>
            </a:extLst>
          </p:cNvPr>
          <p:cNvSpPr txBox="1"/>
          <p:nvPr/>
        </p:nvSpPr>
        <p:spPr>
          <a:xfrm>
            <a:off x="5487251" y="4562170"/>
            <a:ext cx="6093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 presupposti per l’utilizzo del sistema sono il possesso di un dispositivo che possa</a:t>
            </a:r>
          </a:p>
          <a:p>
            <a:r>
              <a:rPr lang="it-IT" dirty="0"/>
              <a:t>navigare sulla rete per accedere al sito internet</a:t>
            </a:r>
          </a:p>
        </p:txBody>
      </p:sp>
    </p:spTree>
    <p:extLst>
      <p:ext uri="{BB962C8B-B14F-4D97-AF65-F5344CB8AC3E}">
        <p14:creationId xmlns:p14="http://schemas.microsoft.com/office/powerpoint/2010/main" val="6831462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7132249" y="4199229"/>
            <a:ext cx="165708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134283" y="4108256"/>
            <a:ext cx="1051713" cy="1365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8052232" y="5341290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99926" y="3530571"/>
            <a:ext cx="1114027" cy="11142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125057" y="1564002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Utente non</a:t>
            </a:r>
          </a:p>
          <a:p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Registrato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B6EE046-AC9F-4C29-BECA-13559CBEB5DD}"/>
              </a:ext>
            </a:extLst>
          </p:cNvPr>
          <p:cNvSpPr txBox="1"/>
          <p:nvPr/>
        </p:nvSpPr>
        <p:spPr>
          <a:xfrm>
            <a:off x="210952" y="6583216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8E23823-7DFB-49CD-982F-F2B41F7C0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91" y="2184446"/>
            <a:ext cx="720577" cy="7205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D5904ED-472B-48B1-A128-56B7707B8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12155" r="21694" b="18578"/>
          <a:stretch/>
        </p:blipFill>
        <p:spPr>
          <a:xfrm>
            <a:off x="8756991" y="3717915"/>
            <a:ext cx="578587" cy="73810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83B5B78-F2F1-475A-85BC-CC12E5B75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067" y="5427115"/>
            <a:ext cx="636902" cy="5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0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6996083" y="4292714"/>
            <a:ext cx="1469475" cy="555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52816" y="4283264"/>
            <a:ext cx="1087015" cy="139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FF0000"/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7870765" y="5516298"/>
            <a:ext cx="1154457" cy="108027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FAB007C8-349E-42E2-A33B-250CDDBCF9B9}"/>
              </a:ext>
            </a:extLst>
          </p:cNvPr>
          <p:cNvSpPr/>
          <p:nvPr/>
        </p:nvSpPr>
        <p:spPr>
          <a:xfrm>
            <a:off x="8564748" y="3258538"/>
            <a:ext cx="1236838" cy="109531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80540" y="4483977"/>
            <a:ext cx="1154457" cy="116444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1236838" cy="10589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223260" y="1577363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3F741320-E55C-4278-9987-091A66832D6E}"/>
              </a:ext>
            </a:extLst>
          </p:cNvPr>
          <p:cNvCxnSpPr>
            <a:cxnSpLocks/>
          </p:cNvCxnSpPr>
          <p:nvPr/>
        </p:nvCxnSpPr>
        <p:spPr>
          <a:xfrm flipV="1">
            <a:off x="7117463" y="3843541"/>
            <a:ext cx="1469475" cy="5428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Utente Registrato</a:t>
            </a:r>
          </a:p>
        </p:txBody>
      </p:sp>
      <p:pic>
        <p:nvPicPr>
          <p:cNvPr id="35" name="Elemento grafico 34" descr="Carrello della spesa">
            <a:extLst>
              <a:ext uri="{FF2B5EF4-FFF2-40B4-BE49-F238E27FC236}">
                <a16:creationId xmlns:a16="http://schemas.microsoft.com/office/drawing/2014/main" id="{FB308997-3AF4-4489-BA32-FC7665BBD9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763" y="4725452"/>
            <a:ext cx="768301" cy="768301"/>
          </a:xfrm>
          <a:prstGeom prst="rect">
            <a:avLst/>
          </a:prstGeom>
        </p:spPr>
      </p:pic>
      <p:pic>
        <p:nvPicPr>
          <p:cNvPr id="39" name="Elemento grafico 38" descr="Indietro">
            <a:extLst>
              <a:ext uri="{FF2B5EF4-FFF2-40B4-BE49-F238E27FC236}">
                <a16:creationId xmlns:a16="http://schemas.microsoft.com/office/drawing/2014/main" id="{F976BFDD-8F0A-43D6-A804-1BA4FC6A2F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227583" y="5763144"/>
            <a:ext cx="718709" cy="718709"/>
          </a:xfrm>
          <a:prstGeom prst="rect">
            <a:avLst/>
          </a:prstGeom>
        </p:spPr>
      </p:pic>
      <p:pic>
        <p:nvPicPr>
          <p:cNvPr id="40" name="Elemento grafico 39" descr="Indietro">
            <a:extLst>
              <a:ext uri="{FF2B5EF4-FFF2-40B4-BE49-F238E27FC236}">
                <a16:creationId xmlns:a16="http://schemas.microsoft.com/office/drawing/2014/main" id="{121E4F25-F219-4FB4-ACB3-79DB243656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985126" y="5735761"/>
            <a:ext cx="641352" cy="64135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C05145-8BCA-43C6-88B6-965FBBD1EC94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09EE294-086C-45E2-A4A8-0082D0463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31" y="2251368"/>
            <a:ext cx="720577" cy="720577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E26C90-919F-4049-B2C8-D11554901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85" y="3474938"/>
            <a:ext cx="883412" cy="6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6996083" y="4292714"/>
            <a:ext cx="1469475" cy="555314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52816" y="4283264"/>
            <a:ext cx="1051713" cy="1365157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DC0E0E"/>
          </a:solidFill>
          <a:ln w="889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7870765" y="55162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FAB007C8-349E-42E2-A33B-250CDDBCF9B9}"/>
              </a:ext>
            </a:extLst>
          </p:cNvPr>
          <p:cNvSpPr/>
          <p:nvPr/>
        </p:nvSpPr>
        <p:spPr>
          <a:xfrm>
            <a:off x="8564748" y="325853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80540" y="4483977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223260" y="1577363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DC0E0E"/>
          </a:solidFill>
          <a:ln w="9525" cap="flat">
            <a:solidFill>
              <a:srgbClr val="DC0E0E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3F741320-E55C-4278-9987-091A66832D6E}"/>
              </a:ext>
            </a:extLst>
          </p:cNvPr>
          <p:cNvCxnSpPr>
            <a:cxnSpLocks/>
          </p:cNvCxnSpPr>
          <p:nvPr/>
        </p:nvCxnSpPr>
        <p:spPr>
          <a:xfrm flipV="1">
            <a:off x="7117463" y="3843541"/>
            <a:ext cx="1469475" cy="542866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400110"/>
          </a:xfrm>
          <a:prstGeom prst="rect">
            <a:avLst/>
          </a:prstGeom>
          <a:noFill/>
          <a:ln>
            <a:solidFill>
              <a:srgbClr val="DC0E0E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20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Gestore</a:t>
            </a:r>
          </a:p>
        </p:txBody>
      </p:sp>
      <p:pic>
        <p:nvPicPr>
          <p:cNvPr id="20" name="Elemento grafico 48" descr="Utente">
            <a:extLst>
              <a:ext uri="{FF2B5EF4-FFF2-40B4-BE49-F238E27FC236}">
                <a16:creationId xmlns:a16="http://schemas.microsoft.com/office/drawing/2014/main" id="{79F314B2-7E81-4BE2-ACD7-E1A4E16D0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8907" y="5607528"/>
            <a:ext cx="543392" cy="54339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DC766BA-31B1-4D25-883B-AA6B97839F43}"/>
              </a:ext>
            </a:extLst>
          </p:cNvPr>
          <p:cNvSpPr>
            <a:spLocks noChangeAspect="1"/>
          </p:cNvSpPr>
          <p:nvPr/>
        </p:nvSpPr>
        <p:spPr>
          <a:xfrm>
            <a:off x="7941497" y="2569821"/>
            <a:ext cx="314820" cy="31744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C0E0E"/>
          </a:solidFill>
          <a:ln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n>
                <a:solidFill>
                  <a:srgbClr val="093B53"/>
                </a:solidFill>
              </a:ln>
            </a:endParaRPr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BF1911B2-836F-463E-8565-C97A854CE768}"/>
              </a:ext>
            </a:extLst>
          </p:cNvPr>
          <p:cNvSpPr>
            <a:spLocks noChangeAspect="1"/>
          </p:cNvSpPr>
          <p:nvPr/>
        </p:nvSpPr>
        <p:spPr>
          <a:xfrm>
            <a:off x="8020669" y="5902552"/>
            <a:ext cx="314820" cy="31744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C0E0E"/>
          </a:solidFill>
          <a:ln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n>
                <a:solidFill>
                  <a:srgbClr val="093B53"/>
                </a:solidFill>
              </a:ln>
            </a:endParaRPr>
          </a:p>
        </p:txBody>
      </p:sp>
      <p:pic>
        <p:nvPicPr>
          <p:cNvPr id="23" name="Elemento grafico 22" descr="Indietro">
            <a:extLst>
              <a:ext uri="{FF2B5EF4-FFF2-40B4-BE49-F238E27FC236}">
                <a16:creationId xmlns:a16="http://schemas.microsoft.com/office/drawing/2014/main" id="{CA704599-4253-454C-9ADF-B4AEB560CE8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780903" y="4674856"/>
            <a:ext cx="641352" cy="641352"/>
          </a:xfrm>
          <a:prstGeom prst="rect">
            <a:avLst/>
          </a:prstGeom>
        </p:spPr>
      </p:pic>
      <p:pic>
        <p:nvPicPr>
          <p:cNvPr id="24" name="Elemento grafico 23" descr="Indietro">
            <a:extLst>
              <a:ext uri="{FF2B5EF4-FFF2-40B4-BE49-F238E27FC236}">
                <a16:creationId xmlns:a16="http://schemas.microsoft.com/office/drawing/2014/main" id="{23D474D3-BE22-42C9-BE73-120D8621D3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471208" y="4593172"/>
            <a:ext cx="641352" cy="64135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147CCB7-A9B5-435A-BBC0-28C193A7F601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A3C966E6-963F-428F-8DFA-4F48DC028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8037">
            <a:off x="8144779" y="2309374"/>
            <a:ext cx="641559" cy="641559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03F211-7FAA-4C12-9606-8AB674A52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13" y="3411299"/>
            <a:ext cx="1589268" cy="6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2052</TotalTime>
  <Words>2190</Words>
  <Application>Microsoft Office PowerPoint</Application>
  <PresentationFormat>Widescreen</PresentationFormat>
  <Paragraphs>354</Paragraphs>
  <Slides>56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56</vt:i4>
      </vt:variant>
    </vt:vector>
  </HeadingPairs>
  <TitlesOfParts>
    <vt:vector size="70" baseType="lpstr">
      <vt:lpstr>Algerian</vt:lpstr>
      <vt:lpstr>Arial</vt:lpstr>
      <vt:lpstr>Arial Rounded MT Bold</vt:lpstr>
      <vt:lpstr>Calibri</vt:lpstr>
      <vt:lpstr>Calibri Light</vt:lpstr>
      <vt:lpstr>Century Schoolbook</vt:lpstr>
      <vt:lpstr>CIDFont+F1</vt:lpstr>
      <vt:lpstr>Courier New</vt:lpstr>
      <vt:lpstr>Raleway Light</vt:lpstr>
      <vt:lpstr>Symbol</vt:lpstr>
      <vt:lpstr>Times New Roman</vt:lpstr>
      <vt:lpstr>Wingdings</vt:lpstr>
      <vt:lpstr>Wingdings 3</vt:lpstr>
      <vt:lpstr>Tema di Office</vt:lpstr>
      <vt:lpstr>NaFella </vt:lpstr>
      <vt:lpstr>Scopo Del Sistema</vt:lpstr>
      <vt:lpstr>Presentazione standard di PowerPoint</vt:lpstr>
      <vt:lpstr>RAD Requirement Analysis Document</vt:lpstr>
      <vt:lpstr>Scopo e Criteri di Successo del Sistema</vt:lpstr>
      <vt:lpstr>Scopo del Sistema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Sistema Proposto – Requisiti Funzionali</vt:lpstr>
      <vt:lpstr>Sistema Proposto – Requisiti Funzionali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SDD System Design Document </vt:lpstr>
      <vt:lpstr>DESIGN GOAL – Criteri di design</vt:lpstr>
      <vt:lpstr>SDD – Subsystem Decomposition</vt:lpstr>
      <vt:lpstr>SDD – Subsystem Decomposition</vt:lpstr>
      <vt:lpstr>SDD                ARCHITETTURA – Sistema proposto </vt:lpstr>
      <vt:lpstr>SDD                ARCHITETTURA – Sistema proposto </vt:lpstr>
      <vt:lpstr>  SDD          ARCHITETTURA – Mappatura HARDWARE/SOFTWARE</vt:lpstr>
      <vt:lpstr>        SDD                  ARCHITETTURA – Gestione dei dati persistenti</vt:lpstr>
      <vt:lpstr>SDD   -    Controllo e sicurezza</vt:lpstr>
      <vt:lpstr>Presentazione standard di PowerPoint</vt:lpstr>
      <vt:lpstr>ODD Object Design Document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PACKAGES  - NaFella</vt:lpstr>
      <vt:lpstr>PACKAGES</vt:lpstr>
      <vt:lpstr>PACKAGES</vt:lpstr>
      <vt:lpstr>PACKAGES</vt:lpstr>
      <vt:lpstr>ODD  -  Interfaccia delle classi</vt:lpstr>
      <vt:lpstr>Presentazione standard di PowerPoint</vt:lpstr>
      <vt:lpstr>Testing – Documenti</vt:lpstr>
      <vt:lpstr>Presentazione standard di PowerPoint</vt:lpstr>
      <vt:lpstr>Testing – Test di Unità</vt:lpstr>
      <vt:lpstr>Testing – Test d’Integrazione</vt:lpstr>
      <vt:lpstr>Testing – Test di Sistema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NASHIRA CUSTOM GUITARS</dc:title>
  <dc:creator>GIUSEPPE DE MICHELE</dc:creator>
  <cp:lastModifiedBy>CHRISTIAN CELENTANO</cp:lastModifiedBy>
  <cp:revision>50</cp:revision>
  <dcterms:created xsi:type="dcterms:W3CDTF">2020-02-18T10:32:52Z</dcterms:created>
  <dcterms:modified xsi:type="dcterms:W3CDTF">2021-02-02T11:28:50Z</dcterms:modified>
</cp:coreProperties>
</file>